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40" r:id="rId2"/>
    <p:sldId id="341" r:id="rId3"/>
    <p:sldId id="439" r:id="rId4"/>
    <p:sldId id="339" r:id="rId5"/>
    <p:sldId id="441" r:id="rId6"/>
    <p:sldId id="442" r:id="rId7"/>
    <p:sldId id="342" r:id="rId8"/>
    <p:sldId id="453" r:id="rId9"/>
    <p:sldId id="343" r:id="rId10"/>
    <p:sldId id="344" r:id="rId11"/>
    <p:sldId id="256" r:id="rId12"/>
    <p:sldId id="454" r:id="rId13"/>
    <p:sldId id="257" r:id="rId14"/>
    <p:sldId id="259" r:id="rId15"/>
    <p:sldId id="258" r:id="rId16"/>
    <p:sldId id="455" r:id="rId17"/>
    <p:sldId id="275"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8" r:id="rId34"/>
    <p:sldId id="456" r:id="rId35"/>
    <p:sldId id="457" r:id="rId36"/>
    <p:sldId id="276" r:id="rId37"/>
    <p:sldId id="277" r:id="rId38"/>
    <p:sldId id="27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5388" autoAdjust="0"/>
  </p:normalViewPr>
  <p:slideViewPr>
    <p:cSldViewPr snapToGrid="0">
      <p:cViewPr>
        <p:scale>
          <a:sx n="52" d="100"/>
          <a:sy n="52" d="100"/>
        </p:scale>
        <p:origin x="1164" y="9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12727-9AC9-D9AD-E3EE-17C698C206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7855EA-4FEC-DA6F-52E6-112031CF81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5E6FB1-E9FA-518C-521E-B3EDBF1C8401}"/>
              </a:ext>
            </a:extLst>
          </p:cNvPr>
          <p:cNvSpPr>
            <a:spLocks noGrp="1"/>
          </p:cNvSpPr>
          <p:nvPr>
            <p:ph type="dt" sz="half" idx="10"/>
          </p:nvPr>
        </p:nvSpPr>
        <p:spPr/>
        <p:txBody>
          <a:bodyPr/>
          <a:lstStyle/>
          <a:p>
            <a:fld id="{62328A13-3626-4889-BC24-C2E903474105}" type="datetimeFigureOut">
              <a:rPr lang="en-US" smtClean="0"/>
              <a:t>11/9/2022</a:t>
            </a:fld>
            <a:endParaRPr lang="en-US"/>
          </a:p>
        </p:txBody>
      </p:sp>
      <p:sp>
        <p:nvSpPr>
          <p:cNvPr id="5" name="Footer Placeholder 4">
            <a:extLst>
              <a:ext uri="{FF2B5EF4-FFF2-40B4-BE49-F238E27FC236}">
                <a16:creationId xmlns:a16="http://schemas.microsoft.com/office/drawing/2014/main" id="{7FC51FCB-E1E5-A5EB-A810-679E71032F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A298E4-C034-B36C-3899-7F82C0367253}"/>
              </a:ext>
            </a:extLst>
          </p:cNvPr>
          <p:cNvSpPr>
            <a:spLocks noGrp="1"/>
          </p:cNvSpPr>
          <p:nvPr>
            <p:ph type="sldNum" sz="quarter" idx="12"/>
          </p:nvPr>
        </p:nvSpPr>
        <p:spPr/>
        <p:txBody>
          <a:bodyPr/>
          <a:lstStyle/>
          <a:p>
            <a:fld id="{AB3B1E1F-2E8D-48AA-AFFF-E1461DE6C032}" type="slidenum">
              <a:rPr lang="en-US" smtClean="0"/>
              <a:t>‹#›</a:t>
            </a:fld>
            <a:endParaRPr lang="en-US"/>
          </a:p>
        </p:txBody>
      </p:sp>
    </p:spTree>
    <p:extLst>
      <p:ext uri="{BB962C8B-B14F-4D97-AF65-F5344CB8AC3E}">
        <p14:creationId xmlns:p14="http://schemas.microsoft.com/office/powerpoint/2010/main" val="2498672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C9348-4393-0216-27FE-39129410FC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3AC353-F7D5-397D-9887-704B5E7073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9366AE-5139-DE35-28FE-EF3A447EC2BC}"/>
              </a:ext>
            </a:extLst>
          </p:cNvPr>
          <p:cNvSpPr>
            <a:spLocks noGrp="1"/>
          </p:cNvSpPr>
          <p:nvPr>
            <p:ph type="dt" sz="half" idx="10"/>
          </p:nvPr>
        </p:nvSpPr>
        <p:spPr/>
        <p:txBody>
          <a:bodyPr/>
          <a:lstStyle/>
          <a:p>
            <a:fld id="{62328A13-3626-4889-BC24-C2E903474105}" type="datetimeFigureOut">
              <a:rPr lang="en-US" smtClean="0"/>
              <a:t>11/9/2022</a:t>
            </a:fld>
            <a:endParaRPr lang="en-US"/>
          </a:p>
        </p:txBody>
      </p:sp>
      <p:sp>
        <p:nvSpPr>
          <p:cNvPr id="5" name="Footer Placeholder 4">
            <a:extLst>
              <a:ext uri="{FF2B5EF4-FFF2-40B4-BE49-F238E27FC236}">
                <a16:creationId xmlns:a16="http://schemas.microsoft.com/office/drawing/2014/main" id="{974C5092-E285-692F-5E10-4A7770AA35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6E5963-BC58-8F65-8383-7B916A3950E6}"/>
              </a:ext>
            </a:extLst>
          </p:cNvPr>
          <p:cNvSpPr>
            <a:spLocks noGrp="1"/>
          </p:cNvSpPr>
          <p:nvPr>
            <p:ph type="sldNum" sz="quarter" idx="12"/>
          </p:nvPr>
        </p:nvSpPr>
        <p:spPr/>
        <p:txBody>
          <a:bodyPr/>
          <a:lstStyle/>
          <a:p>
            <a:fld id="{AB3B1E1F-2E8D-48AA-AFFF-E1461DE6C032}" type="slidenum">
              <a:rPr lang="en-US" smtClean="0"/>
              <a:t>‹#›</a:t>
            </a:fld>
            <a:endParaRPr lang="en-US"/>
          </a:p>
        </p:txBody>
      </p:sp>
    </p:spTree>
    <p:extLst>
      <p:ext uri="{BB962C8B-B14F-4D97-AF65-F5344CB8AC3E}">
        <p14:creationId xmlns:p14="http://schemas.microsoft.com/office/powerpoint/2010/main" val="3756925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3B1B7C-DC16-EFB9-6DCB-4B46390107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3E3A41-420D-40D3-D73F-14C7E8327D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EA953C-3AF0-2AB2-0A5A-E73E076A6EDC}"/>
              </a:ext>
            </a:extLst>
          </p:cNvPr>
          <p:cNvSpPr>
            <a:spLocks noGrp="1"/>
          </p:cNvSpPr>
          <p:nvPr>
            <p:ph type="dt" sz="half" idx="10"/>
          </p:nvPr>
        </p:nvSpPr>
        <p:spPr/>
        <p:txBody>
          <a:bodyPr/>
          <a:lstStyle/>
          <a:p>
            <a:fld id="{62328A13-3626-4889-BC24-C2E903474105}" type="datetimeFigureOut">
              <a:rPr lang="en-US" smtClean="0"/>
              <a:t>11/9/2022</a:t>
            </a:fld>
            <a:endParaRPr lang="en-US"/>
          </a:p>
        </p:txBody>
      </p:sp>
      <p:sp>
        <p:nvSpPr>
          <p:cNvPr id="5" name="Footer Placeholder 4">
            <a:extLst>
              <a:ext uri="{FF2B5EF4-FFF2-40B4-BE49-F238E27FC236}">
                <a16:creationId xmlns:a16="http://schemas.microsoft.com/office/drawing/2014/main" id="{1149462A-FA1D-C1DE-8E2E-3BE943A310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7E5576-AC23-89CE-6EF1-73CFC429323C}"/>
              </a:ext>
            </a:extLst>
          </p:cNvPr>
          <p:cNvSpPr>
            <a:spLocks noGrp="1"/>
          </p:cNvSpPr>
          <p:nvPr>
            <p:ph type="sldNum" sz="quarter" idx="12"/>
          </p:nvPr>
        </p:nvSpPr>
        <p:spPr/>
        <p:txBody>
          <a:bodyPr/>
          <a:lstStyle/>
          <a:p>
            <a:fld id="{AB3B1E1F-2E8D-48AA-AFFF-E1461DE6C032}" type="slidenum">
              <a:rPr lang="en-US" smtClean="0"/>
              <a:t>‹#›</a:t>
            </a:fld>
            <a:endParaRPr lang="en-US"/>
          </a:p>
        </p:txBody>
      </p:sp>
    </p:spTree>
    <p:extLst>
      <p:ext uri="{BB962C8B-B14F-4D97-AF65-F5344CB8AC3E}">
        <p14:creationId xmlns:p14="http://schemas.microsoft.com/office/powerpoint/2010/main" val="1067469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D8371-9E7F-1586-5886-CE786B856C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B1AE3-107A-3C0F-DAE0-BD40569516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9E297D-64CE-40F7-A97F-81C13C7A8EEB}"/>
              </a:ext>
            </a:extLst>
          </p:cNvPr>
          <p:cNvSpPr>
            <a:spLocks noGrp="1"/>
          </p:cNvSpPr>
          <p:nvPr>
            <p:ph type="dt" sz="half" idx="10"/>
          </p:nvPr>
        </p:nvSpPr>
        <p:spPr/>
        <p:txBody>
          <a:bodyPr/>
          <a:lstStyle/>
          <a:p>
            <a:fld id="{62328A13-3626-4889-BC24-C2E903474105}" type="datetimeFigureOut">
              <a:rPr lang="en-US" smtClean="0"/>
              <a:t>11/9/2022</a:t>
            </a:fld>
            <a:endParaRPr lang="en-US"/>
          </a:p>
        </p:txBody>
      </p:sp>
      <p:sp>
        <p:nvSpPr>
          <p:cNvPr id="5" name="Footer Placeholder 4">
            <a:extLst>
              <a:ext uri="{FF2B5EF4-FFF2-40B4-BE49-F238E27FC236}">
                <a16:creationId xmlns:a16="http://schemas.microsoft.com/office/drawing/2014/main" id="{E045C9DB-466D-CB6E-B6CB-8A42487E54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23AA9A-7B71-0A7E-6AA8-00428EBDD2C1}"/>
              </a:ext>
            </a:extLst>
          </p:cNvPr>
          <p:cNvSpPr>
            <a:spLocks noGrp="1"/>
          </p:cNvSpPr>
          <p:nvPr>
            <p:ph type="sldNum" sz="quarter" idx="12"/>
          </p:nvPr>
        </p:nvSpPr>
        <p:spPr/>
        <p:txBody>
          <a:bodyPr/>
          <a:lstStyle/>
          <a:p>
            <a:fld id="{AB3B1E1F-2E8D-48AA-AFFF-E1461DE6C032}" type="slidenum">
              <a:rPr lang="en-US" smtClean="0"/>
              <a:t>‹#›</a:t>
            </a:fld>
            <a:endParaRPr lang="en-US"/>
          </a:p>
        </p:txBody>
      </p:sp>
    </p:spTree>
    <p:extLst>
      <p:ext uri="{BB962C8B-B14F-4D97-AF65-F5344CB8AC3E}">
        <p14:creationId xmlns:p14="http://schemas.microsoft.com/office/powerpoint/2010/main" val="881880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52A7D-0FE0-8745-9303-410F04EAC8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E6F9AE-F19A-2323-71DA-FF9B05D83F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3A648E-70CF-1859-31BE-8FF75349A3A3}"/>
              </a:ext>
            </a:extLst>
          </p:cNvPr>
          <p:cNvSpPr>
            <a:spLocks noGrp="1"/>
          </p:cNvSpPr>
          <p:nvPr>
            <p:ph type="dt" sz="half" idx="10"/>
          </p:nvPr>
        </p:nvSpPr>
        <p:spPr/>
        <p:txBody>
          <a:bodyPr/>
          <a:lstStyle/>
          <a:p>
            <a:fld id="{62328A13-3626-4889-BC24-C2E903474105}" type="datetimeFigureOut">
              <a:rPr lang="en-US" smtClean="0"/>
              <a:t>11/9/2022</a:t>
            </a:fld>
            <a:endParaRPr lang="en-US"/>
          </a:p>
        </p:txBody>
      </p:sp>
      <p:sp>
        <p:nvSpPr>
          <p:cNvPr id="5" name="Footer Placeholder 4">
            <a:extLst>
              <a:ext uri="{FF2B5EF4-FFF2-40B4-BE49-F238E27FC236}">
                <a16:creationId xmlns:a16="http://schemas.microsoft.com/office/drawing/2014/main" id="{B48C6929-545F-A202-C87E-F71DCFF32B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49AF0E-3FAA-E4B7-C3CE-CE5EAD75F368}"/>
              </a:ext>
            </a:extLst>
          </p:cNvPr>
          <p:cNvSpPr>
            <a:spLocks noGrp="1"/>
          </p:cNvSpPr>
          <p:nvPr>
            <p:ph type="sldNum" sz="quarter" idx="12"/>
          </p:nvPr>
        </p:nvSpPr>
        <p:spPr/>
        <p:txBody>
          <a:bodyPr/>
          <a:lstStyle/>
          <a:p>
            <a:fld id="{AB3B1E1F-2E8D-48AA-AFFF-E1461DE6C032}" type="slidenum">
              <a:rPr lang="en-US" smtClean="0"/>
              <a:t>‹#›</a:t>
            </a:fld>
            <a:endParaRPr lang="en-US"/>
          </a:p>
        </p:txBody>
      </p:sp>
    </p:spTree>
    <p:extLst>
      <p:ext uri="{BB962C8B-B14F-4D97-AF65-F5344CB8AC3E}">
        <p14:creationId xmlns:p14="http://schemas.microsoft.com/office/powerpoint/2010/main" val="558576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8474E-A405-E8A7-717A-B72BB8E8EF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0D65FD-9861-6D74-D3B9-A41959D2E2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859607-7973-20D4-B711-DF698620AE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04B39B-73B0-FBA4-9624-4FB6032637BC}"/>
              </a:ext>
            </a:extLst>
          </p:cNvPr>
          <p:cNvSpPr>
            <a:spLocks noGrp="1"/>
          </p:cNvSpPr>
          <p:nvPr>
            <p:ph type="dt" sz="half" idx="10"/>
          </p:nvPr>
        </p:nvSpPr>
        <p:spPr/>
        <p:txBody>
          <a:bodyPr/>
          <a:lstStyle/>
          <a:p>
            <a:fld id="{62328A13-3626-4889-BC24-C2E903474105}" type="datetimeFigureOut">
              <a:rPr lang="en-US" smtClean="0"/>
              <a:t>11/9/2022</a:t>
            </a:fld>
            <a:endParaRPr lang="en-US"/>
          </a:p>
        </p:txBody>
      </p:sp>
      <p:sp>
        <p:nvSpPr>
          <p:cNvPr id="6" name="Footer Placeholder 5">
            <a:extLst>
              <a:ext uri="{FF2B5EF4-FFF2-40B4-BE49-F238E27FC236}">
                <a16:creationId xmlns:a16="http://schemas.microsoft.com/office/drawing/2014/main" id="{768C3B66-4569-257A-67DA-59E89F375F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4EA71F-2541-CFA1-78DD-240366ADB914}"/>
              </a:ext>
            </a:extLst>
          </p:cNvPr>
          <p:cNvSpPr>
            <a:spLocks noGrp="1"/>
          </p:cNvSpPr>
          <p:nvPr>
            <p:ph type="sldNum" sz="quarter" idx="12"/>
          </p:nvPr>
        </p:nvSpPr>
        <p:spPr/>
        <p:txBody>
          <a:bodyPr/>
          <a:lstStyle/>
          <a:p>
            <a:fld id="{AB3B1E1F-2E8D-48AA-AFFF-E1461DE6C032}" type="slidenum">
              <a:rPr lang="en-US" smtClean="0"/>
              <a:t>‹#›</a:t>
            </a:fld>
            <a:endParaRPr lang="en-US"/>
          </a:p>
        </p:txBody>
      </p:sp>
    </p:spTree>
    <p:extLst>
      <p:ext uri="{BB962C8B-B14F-4D97-AF65-F5344CB8AC3E}">
        <p14:creationId xmlns:p14="http://schemas.microsoft.com/office/powerpoint/2010/main" val="2042727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93B1A-56FB-9DDD-0D00-A4A8C2143D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43CEF9-E02A-9CF4-9023-B45130C050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629879-3FB4-52F7-1C36-30C75413A2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7AF457-C9A4-A98B-F648-E14EC63FB2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C560ED-862E-A5E0-BA89-32DBBDD3F5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A0BCA0-CC04-5FC5-5D71-7389A6B79FBB}"/>
              </a:ext>
            </a:extLst>
          </p:cNvPr>
          <p:cNvSpPr>
            <a:spLocks noGrp="1"/>
          </p:cNvSpPr>
          <p:nvPr>
            <p:ph type="dt" sz="half" idx="10"/>
          </p:nvPr>
        </p:nvSpPr>
        <p:spPr/>
        <p:txBody>
          <a:bodyPr/>
          <a:lstStyle/>
          <a:p>
            <a:fld id="{62328A13-3626-4889-BC24-C2E903474105}" type="datetimeFigureOut">
              <a:rPr lang="en-US" smtClean="0"/>
              <a:t>11/9/2022</a:t>
            </a:fld>
            <a:endParaRPr lang="en-US"/>
          </a:p>
        </p:txBody>
      </p:sp>
      <p:sp>
        <p:nvSpPr>
          <p:cNvPr id="8" name="Footer Placeholder 7">
            <a:extLst>
              <a:ext uri="{FF2B5EF4-FFF2-40B4-BE49-F238E27FC236}">
                <a16:creationId xmlns:a16="http://schemas.microsoft.com/office/drawing/2014/main" id="{4D5A6F0E-2D4E-E99D-B12D-509A5AE95D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064995-7F9E-1CE4-57F3-F7B4921CE89C}"/>
              </a:ext>
            </a:extLst>
          </p:cNvPr>
          <p:cNvSpPr>
            <a:spLocks noGrp="1"/>
          </p:cNvSpPr>
          <p:nvPr>
            <p:ph type="sldNum" sz="quarter" idx="12"/>
          </p:nvPr>
        </p:nvSpPr>
        <p:spPr/>
        <p:txBody>
          <a:bodyPr/>
          <a:lstStyle/>
          <a:p>
            <a:fld id="{AB3B1E1F-2E8D-48AA-AFFF-E1461DE6C032}" type="slidenum">
              <a:rPr lang="en-US" smtClean="0"/>
              <a:t>‹#›</a:t>
            </a:fld>
            <a:endParaRPr lang="en-US"/>
          </a:p>
        </p:txBody>
      </p:sp>
    </p:spTree>
    <p:extLst>
      <p:ext uri="{BB962C8B-B14F-4D97-AF65-F5344CB8AC3E}">
        <p14:creationId xmlns:p14="http://schemas.microsoft.com/office/powerpoint/2010/main" val="1645837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9E425-E121-A5A5-22F0-1E1CE55C19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F09CBA-E6D5-562F-07F9-454F2B77D2E2}"/>
              </a:ext>
            </a:extLst>
          </p:cNvPr>
          <p:cNvSpPr>
            <a:spLocks noGrp="1"/>
          </p:cNvSpPr>
          <p:nvPr>
            <p:ph type="dt" sz="half" idx="10"/>
          </p:nvPr>
        </p:nvSpPr>
        <p:spPr/>
        <p:txBody>
          <a:bodyPr/>
          <a:lstStyle/>
          <a:p>
            <a:fld id="{62328A13-3626-4889-BC24-C2E903474105}" type="datetimeFigureOut">
              <a:rPr lang="en-US" smtClean="0"/>
              <a:t>11/9/2022</a:t>
            </a:fld>
            <a:endParaRPr lang="en-US"/>
          </a:p>
        </p:txBody>
      </p:sp>
      <p:sp>
        <p:nvSpPr>
          <p:cNvPr id="4" name="Footer Placeholder 3">
            <a:extLst>
              <a:ext uri="{FF2B5EF4-FFF2-40B4-BE49-F238E27FC236}">
                <a16:creationId xmlns:a16="http://schemas.microsoft.com/office/drawing/2014/main" id="{8C432278-2618-60A8-6528-4BB95C455C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8790F6-6BCE-669B-308A-1FCA595352D2}"/>
              </a:ext>
            </a:extLst>
          </p:cNvPr>
          <p:cNvSpPr>
            <a:spLocks noGrp="1"/>
          </p:cNvSpPr>
          <p:nvPr>
            <p:ph type="sldNum" sz="quarter" idx="12"/>
          </p:nvPr>
        </p:nvSpPr>
        <p:spPr/>
        <p:txBody>
          <a:bodyPr/>
          <a:lstStyle/>
          <a:p>
            <a:fld id="{AB3B1E1F-2E8D-48AA-AFFF-E1461DE6C032}" type="slidenum">
              <a:rPr lang="en-US" smtClean="0"/>
              <a:t>‹#›</a:t>
            </a:fld>
            <a:endParaRPr lang="en-US"/>
          </a:p>
        </p:txBody>
      </p:sp>
    </p:spTree>
    <p:extLst>
      <p:ext uri="{BB962C8B-B14F-4D97-AF65-F5344CB8AC3E}">
        <p14:creationId xmlns:p14="http://schemas.microsoft.com/office/powerpoint/2010/main" val="2569291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D1609-92DE-F867-F7B9-7A936724AFFF}"/>
              </a:ext>
            </a:extLst>
          </p:cNvPr>
          <p:cNvSpPr>
            <a:spLocks noGrp="1"/>
          </p:cNvSpPr>
          <p:nvPr>
            <p:ph type="dt" sz="half" idx="10"/>
          </p:nvPr>
        </p:nvSpPr>
        <p:spPr/>
        <p:txBody>
          <a:bodyPr/>
          <a:lstStyle/>
          <a:p>
            <a:fld id="{62328A13-3626-4889-BC24-C2E903474105}" type="datetimeFigureOut">
              <a:rPr lang="en-US" smtClean="0"/>
              <a:t>11/9/2022</a:t>
            </a:fld>
            <a:endParaRPr lang="en-US"/>
          </a:p>
        </p:txBody>
      </p:sp>
      <p:sp>
        <p:nvSpPr>
          <p:cNvPr id="3" name="Footer Placeholder 2">
            <a:extLst>
              <a:ext uri="{FF2B5EF4-FFF2-40B4-BE49-F238E27FC236}">
                <a16:creationId xmlns:a16="http://schemas.microsoft.com/office/drawing/2014/main" id="{C7608D55-DD36-FF48-DA61-4D98CBCBAC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B77486-9915-7F7F-E43B-1FA90418A316}"/>
              </a:ext>
            </a:extLst>
          </p:cNvPr>
          <p:cNvSpPr>
            <a:spLocks noGrp="1"/>
          </p:cNvSpPr>
          <p:nvPr>
            <p:ph type="sldNum" sz="quarter" idx="12"/>
          </p:nvPr>
        </p:nvSpPr>
        <p:spPr/>
        <p:txBody>
          <a:bodyPr/>
          <a:lstStyle/>
          <a:p>
            <a:fld id="{AB3B1E1F-2E8D-48AA-AFFF-E1461DE6C032}" type="slidenum">
              <a:rPr lang="en-US" smtClean="0"/>
              <a:t>‹#›</a:t>
            </a:fld>
            <a:endParaRPr lang="en-US"/>
          </a:p>
        </p:txBody>
      </p:sp>
    </p:spTree>
    <p:extLst>
      <p:ext uri="{BB962C8B-B14F-4D97-AF65-F5344CB8AC3E}">
        <p14:creationId xmlns:p14="http://schemas.microsoft.com/office/powerpoint/2010/main" val="2873278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0BFE7-5A25-67C9-9EC7-74247956D5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4A4EFF-D37D-56FD-2FFA-9ED3973145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EDC4C5-C321-D73D-69CE-72F53CF5BF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495FBA-C998-F515-2BD2-7EAAC5E6EAFE}"/>
              </a:ext>
            </a:extLst>
          </p:cNvPr>
          <p:cNvSpPr>
            <a:spLocks noGrp="1"/>
          </p:cNvSpPr>
          <p:nvPr>
            <p:ph type="dt" sz="half" idx="10"/>
          </p:nvPr>
        </p:nvSpPr>
        <p:spPr/>
        <p:txBody>
          <a:bodyPr/>
          <a:lstStyle/>
          <a:p>
            <a:fld id="{62328A13-3626-4889-BC24-C2E903474105}" type="datetimeFigureOut">
              <a:rPr lang="en-US" smtClean="0"/>
              <a:t>11/9/2022</a:t>
            </a:fld>
            <a:endParaRPr lang="en-US"/>
          </a:p>
        </p:txBody>
      </p:sp>
      <p:sp>
        <p:nvSpPr>
          <p:cNvPr id="6" name="Footer Placeholder 5">
            <a:extLst>
              <a:ext uri="{FF2B5EF4-FFF2-40B4-BE49-F238E27FC236}">
                <a16:creationId xmlns:a16="http://schemas.microsoft.com/office/drawing/2014/main" id="{2EE50FB7-CC4C-4FB3-35AC-FF153F8D16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628018-3537-D907-8639-A473F699B0F8}"/>
              </a:ext>
            </a:extLst>
          </p:cNvPr>
          <p:cNvSpPr>
            <a:spLocks noGrp="1"/>
          </p:cNvSpPr>
          <p:nvPr>
            <p:ph type="sldNum" sz="quarter" idx="12"/>
          </p:nvPr>
        </p:nvSpPr>
        <p:spPr/>
        <p:txBody>
          <a:bodyPr/>
          <a:lstStyle/>
          <a:p>
            <a:fld id="{AB3B1E1F-2E8D-48AA-AFFF-E1461DE6C032}" type="slidenum">
              <a:rPr lang="en-US" smtClean="0"/>
              <a:t>‹#›</a:t>
            </a:fld>
            <a:endParaRPr lang="en-US"/>
          </a:p>
        </p:txBody>
      </p:sp>
    </p:spTree>
    <p:extLst>
      <p:ext uri="{BB962C8B-B14F-4D97-AF65-F5344CB8AC3E}">
        <p14:creationId xmlns:p14="http://schemas.microsoft.com/office/powerpoint/2010/main" val="568616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D6559-30D0-B2F0-0BFC-7F03383ACC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052D6BC-0741-08AF-FAC6-74D7CD3F73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F1AB87-CD34-AC04-18FA-F3BEEAEB42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C295E2-839E-70B7-2683-F20F1313EFD6}"/>
              </a:ext>
            </a:extLst>
          </p:cNvPr>
          <p:cNvSpPr>
            <a:spLocks noGrp="1"/>
          </p:cNvSpPr>
          <p:nvPr>
            <p:ph type="dt" sz="half" idx="10"/>
          </p:nvPr>
        </p:nvSpPr>
        <p:spPr/>
        <p:txBody>
          <a:bodyPr/>
          <a:lstStyle/>
          <a:p>
            <a:fld id="{62328A13-3626-4889-BC24-C2E903474105}" type="datetimeFigureOut">
              <a:rPr lang="en-US" smtClean="0"/>
              <a:t>11/9/2022</a:t>
            </a:fld>
            <a:endParaRPr lang="en-US"/>
          </a:p>
        </p:txBody>
      </p:sp>
      <p:sp>
        <p:nvSpPr>
          <p:cNvPr id="6" name="Footer Placeholder 5">
            <a:extLst>
              <a:ext uri="{FF2B5EF4-FFF2-40B4-BE49-F238E27FC236}">
                <a16:creationId xmlns:a16="http://schemas.microsoft.com/office/drawing/2014/main" id="{1706674C-C93D-4F2D-0ACF-D71397C875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A345C-ACE9-6039-51D7-9BEF470E7398}"/>
              </a:ext>
            </a:extLst>
          </p:cNvPr>
          <p:cNvSpPr>
            <a:spLocks noGrp="1"/>
          </p:cNvSpPr>
          <p:nvPr>
            <p:ph type="sldNum" sz="quarter" idx="12"/>
          </p:nvPr>
        </p:nvSpPr>
        <p:spPr/>
        <p:txBody>
          <a:bodyPr/>
          <a:lstStyle/>
          <a:p>
            <a:fld id="{AB3B1E1F-2E8D-48AA-AFFF-E1461DE6C032}" type="slidenum">
              <a:rPr lang="en-US" smtClean="0"/>
              <a:t>‹#›</a:t>
            </a:fld>
            <a:endParaRPr lang="en-US"/>
          </a:p>
        </p:txBody>
      </p:sp>
    </p:spTree>
    <p:extLst>
      <p:ext uri="{BB962C8B-B14F-4D97-AF65-F5344CB8AC3E}">
        <p14:creationId xmlns:p14="http://schemas.microsoft.com/office/powerpoint/2010/main" val="1298966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0" b="-10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53815A-C405-6C8D-1F1B-000363B06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96B30-4D0D-7AAC-FA51-FFD1DE77CE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5F81A5-0004-C28C-F512-7F8EA94FD9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328A13-3626-4889-BC24-C2E903474105}" type="datetimeFigureOut">
              <a:rPr lang="en-US" smtClean="0"/>
              <a:t>11/9/2022</a:t>
            </a:fld>
            <a:endParaRPr lang="en-US"/>
          </a:p>
        </p:txBody>
      </p:sp>
      <p:sp>
        <p:nvSpPr>
          <p:cNvPr id="5" name="Footer Placeholder 4">
            <a:extLst>
              <a:ext uri="{FF2B5EF4-FFF2-40B4-BE49-F238E27FC236}">
                <a16:creationId xmlns:a16="http://schemas.microsoft.com/office/drawing/2014/main" id="{57FE87D8-55BC-8ADF-5E13-EAD96E55A9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AAB2633-6D7D-D579-54B9-86951A097F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3B1E1F-2E8D-48AA-AFFF-E1461DE6C032}" type="slidenum">
              <a:rPr lang="en-US" smtClean="0"/>
              <a:t>‹#›</a:t>
            </a:fld>
            <a:endParaRPr lang="en-US"/>
          </a:p>
        </p:txBody>
      </p:sp>
    </p:spTree>
    <p:extLst>
      <p:ext uri="{BB962C8B-B14F-4D97-AF65-F5344CB8AC3E}">
        <p14:creationId xmlns:p14="http://schemas.microsoft.com/office/powerpoint/2010/main" val="2890284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2478FA3-736D-024F-5D2A-CD363BE328A4}"/>
              </a:ext>
            </a:extLst>
          </p:cNvPr>
          <p:cNvSpPr txBox="1"/>
          <p:nvPr/>
        </p:nvSpPr>
        <p:spPr>
          <a:xfrm>
            <a:off x="10274573" y="6377738"/>
            <a:ext cx="169077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Calibri" panose="020F0502020204030204"/>
                <a:ea typeface="+mn-ea"/>
                <a:cs typeface="+mn-cs"/>
              </a:rPr>
              <a:t>Copyright LARC 09/2022</a:t>
            </a:r>
          </a:p>
        </p:txBody>
      </p:sp>
      <p:sp>
        <p:nvSpPr>
          <p:cNvPr id="7" name="TextBox 6">
            <a:extLst>
              <a:ext uri="{FF2B5EF4-FFF2-40B4-BE49-F238E27FC236}">
                <a16:creationId xmlns:a16="http://schemas.microsoft.com/office/drawing/2014/main" id="{DD6D57B1-0F41-679B-AC51-7D26F140F3B8}"/>
              </a:ext>
            </a:extLst>
          </p:cNvPr>
          <p:cNvSpPr txBox="1"/>
          <p:nvPr/>
        </p:nvSpPr>
        <p:spPr>
          <a:xfrm>
            <a:off x="1" y="11948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LARC Recommended HF Base Stations and Auxiliary Equipment</a:t>
            </a:r>
          </a:p>
        </p:txBody>
      </p:sp>
      <p:sp>
        <p:nvSpPr>
          <p:cNvPr id="2" name="TextBox 1">
            <a:extLst>
              <a:ext uri="{FF2B5EF4-FFF2-40B4-BE49-F238E27FC236}">
                <a16:creationId xmlns:a16="http://schemas.microsoft.com/office/drawing/2014/main" id="{36BD6DBC-0BE2-06D9-E5C7-7C11326BFE67}"/>
              </a:ext>
            </a:extLst>
          </p:cNvPr>
          <p:cNvSpPr txBox="1"/>
          <p:nvPr/>
        </p:nvSpPr>
        <p:spPr>
          <a:xfrm>
            <a:off x="1711855" y="994321"/>
            <a:ext cx="876828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We do not recommend that you buy used equipment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4883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2478FA3-736D-024F-5D2A-CD363BE328A4}"/>
              </a:ext>
            </a:extLst>
          </p:cNvPr>
          <p:cNvSpPr txBox="1"/>
          <p:nvPr/>
        </p:nvSpPr>
        <p:spPr>
          <a:xfrm>
            <a:off x="10274573" y="6377738"/>
            <a:ext cx="169077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Calibri" panose="020F0502020204030204"/>
                <a:ea typeface="+mn-ea"/>
                <a:cs typeface="+mn-cs"/>
              </a:rPr>
              <a:t>Copyright LARC 09/2022</a:t>
            </a:r>
          </a:p>
        </p:txBody>
      </p:sp>
      <p:sp>
        <p:nvSpPr>
          <p:cNvPr id="7" name="TextBox 6">
            <a:extLst>
              <a:ext uri="{FF2B5EF4-FFF2-40B4-BE49-F238E27FC236}">
                <a16:creationId xmlns:a16="http://schemas.microsoft.com/office/drawing/2014/main" id="{DD6D57B1-0F41-679B-AC51-7D26F140F3B8}"/>
              </a:ext>
            </a:extLst>
          </p:cNvPr>
          <p:cNvSpPr txBox="1"/>
          <p:nvPr/>
        </p:nvSpPr>
        <p:spPr>
          <a:xfrm>
            <a:off x="1" y="145365"/>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LARC Recommended Base Stations and Auxiliary Equipment</a:t>
            </a:r>
          </a:p>
        </p:txBody>
      </p:sp>
      <p:sp>
        <p:nvSpPr>
          <p:cNvPr id="2" name="TextBox 1">
            <a:extLst>
              <a:ext uri="{FF2B5EF4-FFF2-40B4-BE49-F238E27FC236}">
                <a16:creationId xmlns:a16="http://schemas.microsoft.com/office/drawing/2014/main" id="{36BD6DBC-0BE2-06D9-E5C7-7C11326BFE67}"/>
              </a:ext>
            </a:extLst>
          </p:cNvPr>
          <p:cNvSpPr txBox="1"/>
          <p:nvPr/>
        </p:nvSpPr>
        <p:spPr>
          <a:xfrm>
            <a:off x="1486619" y="649406"/>
            <a:ext cx="8117457" cy="120032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Recommended basic model</a:t>
            </a:r>
          </a:p>
          <a:p>
            <a:pPr marL="914400" marR="0" lvl="1" indent="-4572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ICOM IC-718</a:t>
            </a:r>
          </a:p>
          <a:p>
            <a:pPr marL="1257300" marR="0" lvl="2" indent="-3429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35 Watts AM; 100 Watts all others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612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3DC110-C4B5-FE1C-0ACD-505BF7CF5C62}"/>
              </a:ext>
            </a:extLst>
          </p:cNvPr>
          <p:cNvPicPr>
            <a:picLocks noChangeAspect="1"/>
          </p:cNvPicPr>
          <p:nvPr/>
        </p:nvPicPr>
        <p:blipFill>
          <a:blip r:embed="rId2"/>
          <a:stretch>
            <a:fillRect/>
          </a:stretch>
        </p:blipFill>
        <p:spPr>
          <a:xfrm>
            <a:off x="327807" y="723522"/>
            <a:ext cx="11536385" cy="5410955"/>
          </a:xfrm>
          <a:prstGeom prst="rect">
            <a:avLst/>
          </a:prstGeom>
        </p:spPr>
      </p:pic>
      <p:sp>
        <p:nvSpPr>
          <p:cNvPr id="2" name="TextBox 1">
            <a:extLst>
              <a:ext uri="{FF2B5EF4-FFF2-40B4-BE49-F238E27FC236}">
                <a16:creationId xmlns:a16="http://schemas.microsoft.com/office/drawing/2014/main" id="{14D30A76-5900-C60B-1A63-85E8F7472857}"/>
              </a:ext>
            </a:extLst>
          </p:cNvPr>
          <p:cNvSpPr txBox="1"/>
          <p:nvPr/>
        </p:nvSpPr>
        <p:spPr>
          <a:xfrm>
            <a:off x="10274573" y="6377738"/>
            <a:ext cx="1690778" cy="276999"/>
          </a:xfrm>
          <a:prstGeom prst="rect">
            <a:avLst/>
          </a:prstGeom>
          <a:noFill/>
        </p:spPr>
        <p:txBody>
          <a:bodyPr wrap="square" rtlCol="0">
            <a:spAutoFit/>
          </a:bodyPr>
          <a:lstStyle/>
          <a:p>
            <a:pPr algn="ctr"/>
            <a:r>
              <a:rPr lang="en-US" sz="1200" dirty="0">
                <a:solidFill>
                  <a:srgbClr val="FFFF00"/>
                </a:solidFill>
              </a:rPr>
              <a:t>Copyright LARC 10/2022</a:t>
            </a:r>
          </a:p>
        </p:txBody>
      </p:sp>
    </p:spTree>
    <p:extLst>
      <p:ext uri="{BB962C8B-B14F-4D97-AF65-F5344CB8AC3E}">
        <p14:creationId xmlns:p14="http://schemas.microsoft.com/office/powerpoint/2010/main" val="2149541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2478FA3-736D-024F-5D2A-CD363BE328A4}"/>
              </a:ext>
            </a:extLst>
          </p:cNvPr>
          <p:cNvSpPr txBox="1"/>
          <p:nvPr/>
        </p:nvSpPr>
        <p:spPr>
          <a:xfrm>
            <a:off x="10274573" y="6377738"/>
            <a:ext cx="169077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Calibri" panose="020F0502020204030204"/>
                <a:ea typeface="+mn-ea"/>
                <a:cs typeface="+mn-cs"/>
              </a:rPr>
              <a:t>Copyright LARC 09/2022</a:t>
            </a:r>
          </a:p>
        </p:txBody>
      </p:sp>
      <p:sp>
        <p:nvSpPr>
          <p:cNvPr id="7" name="TextBox 6">
            <a:extLst>
              <a:ext uri="{FF2B5EF4-FFF2-40B4-BE49-F238E27FC236}">
                <a16:creationId xmlns:a16="http://schemas.microsoft.com/office/drawing/2014/main" id="{DD6D57B1-0F41-679B-AC51-7D26F140F3B8}"/>
              </a:ext>
            </a:extLst>
          </p:cNvPr>
          <p:cNvSpPr txBox="1"/>
          <p:nvPr/>
        </p:nvSpPr>
        <p:spPr>
          <a:xfrm>
            <a:off x="1" y="145365"/>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LARC Recommended Base Stations and Auxiliary Equipment</a:t>
            </a:r>
          </a:p>
        </p:txBody>
      </p:sp>
      <p:sp>
        <p:nvSpPr>
          <p:cNvPr id="2" name="TextBox 1">
            <a:extLst>
              <a:ext uri="{FF2B5EF4-FFF2-40B4-BE49-F238E27FC236}">
                <a16:creationId xmlns:a16="http://schemas.microsoft.com/office/drawing/2014/main" id="{36BD6DBC-0BE2-06D9-E5C7-7C11326BFE67}"/>
              </a:ext>
            </a:extLst>
          </p:cNvPr>
          <p:cNvSpPr txBox="1"/>
          <p:nvPr/>
        </p:nvSpPr>
        <p:spPr>
          <a:xfrm>
            <a:off x="1486619" y="649406"/>
            <a:ext cx="8117457" cy="452431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Recommended Intermediate models</a:t>
            </a:r>
          </a:p>
          <a:p>
            <a:pPr marL="457200" marR="0" lvl="0" indent="-4572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r>
              <a:rPr kumimoji="0" lang="en-US" sz="2400" i="0" u="none" strike="noStrike" kern="1200" cap="none" spc="0" normalizeH="0" baseline="0" noProof="0" dirty="0">
                <a:ln>
                  <a:noFill/>
                </a:ln>
                <a:solidFill>
                  <a:prstClr val="white"/>
                </a:solidFill>
                <a:effectLst/>
                <a:uLnTx/>
                <a:uFillTx/>
                <a:latin typeface="Calibri" panose="020F0502020204030204"/>
                <a:ea typeface="+mn-ea"/>
                <a:cs typeface="+mn-cs"/>
              </a:rPr>
              <a:t>All have SDR Features and build in digital options</a:t>
            </a:r>
          </a:p>
          <a:p>
            <a:pPr marL="914400" marR="0" lvl="1" indent="-4572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914400" marR="0" lvl="1" indent="-4572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ICOM IC-7300</a:t>
            </a:r>
          </a:p>
          <a:p>
            <a:pPr marL="1257300" marR="0" lvl="2" indent="-3429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25 Watts AM; 100 Watts all others</a:t>
            </a:r>
          </a:p>
          <a:p>
            <a:pPr marL="1257300" marR="0" lvl="2" indent="-3429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endParaRPr lang="en-US" sz="2400" dirty="0">
              <a:solidFill>
                <a:prstClr val="white"/>
              </a:solidFill>
              <a:latin typeface="Calibri" panose="020F0502020204030204"/>
            </a:endParaRPr>
          </a:p>
          <a:p>
            <a:pPr marL="914400" marR="0" lvl="1" indent="-4572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YAESU FT-710 AESS</a:t>
            </a:r>
          </a:p>
          <a:p>
            <a:pPr marL="1257300" marR="0" lvl="2" indent="-3429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25 Watts AM; 100 Watts all others</a:t>
            </a:r>
          </a:p>
          <a:p>
            <a:pPr marL="1257300" marR="0" lvl="2" indent="-3429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endParaRPr lang="en-US" sz="2400" dirty="0">
              <a:solidFill>
                <a:prstClr val="white"/>
              </a:solidFill>
              <a:latin typeface="Calibri" panose="020F0502020204030204"/>
            </a:endParaRPr>
          </a:p>
          <a:p>
            <a:pPr marL="914400" marR="0" lvl="1" indent="-4572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lang="en-US" sz="2400" dirty="0">
                <a:solidFill>
                  <a:prstClr val="white"/>
                </a:solidFill>
                <a:latin typeface="Calibri" panose="020F0502020204030204"/>
              </a:rPr>
              <a:t>YAESU FTDX10</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1257300" marR="0" lvl="2" indent="-3429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25 Watts AM; 100 Watts all others</a:t>
            </a:r>
          </a:p>
          <a:p>
            <a:pPr marL="1257300" marR="0" lvl="2" indent="-3429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980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A5C3B23-5658-2FCC-25F8-9C053ECC4054}"/>
              </a:ext>
            </a:extLst>
          </p:cNvPr>
          <p:cNvPicPr>
            <a:picLocks noGrp="1" noChangeAspect="1"/>
          </p:cNvPicPr>
          <p:nvPr>
            <p:ph idx="1"/>
          </p:nvPr>
        </p:nvPicPr>
        <p:blipFill>
          <a:blip r:embed="rId2"/>
          <a:stretch>
            <a:fillRect/>
          </a:stretch>
        </p:blipFill>
        <p:spPr>
          <a:xfrm>
            <a:off x="3641510" y="1845220"/>
            <a:ext cx="7906906" cy="4351338"/>
          </a:xfrm>
        </p:spPr>
      </p:pic>
      <p:sp>
        <p:nvSpPr>
          <p:cNvPr id="3" name="TextBox 2">
            <a:extLst>
              <a:ext uri="{FF2B5EF4-FFF2-40B4-BE49-F238E27FC236}">
                <a16:creationId xmlns:a16="http://schemas.microsoft.com/office/drawing/2014/main" id="{980CA90B-840F-2C61-C0CA-3FCF5E95D389}"/>
              </a:ext>
            </a:extLst>
          </p:cNvPr>
          <p:cNvSpPr txBox="1"/>
          <p:nvPr/>
        </p:nvSpPr>
        <p:spPr>
          <a:xfrm>
            <a:off x="10274573" y="6377738"/>
            <a:ext cx="1690778" cy="276999"/>
          </a:xfrm>
          <a:prstGeom prst="rect">
            <a:avLst/>
          </a:prstGeom>
          <a:noFill/>
        </p:spPr>
        <p:txBody>
          <a:bodyPr wrap="square" rtlCol="0">
            <a:spAutoFit/>
          </a:bodyPr>
          <a:lstStyle/>
          <a:p>
            <a:pPr algn="ctr"/>
            <a:r>
              <a:rPr lang="en-US" sz="1200" dirty="0">
                <a:solidFill>
                  <a:srgbClr val="FFFF00"/>
                </a:solidFill>
              </a:rPr>
              <a:t>Copyright LARC 10/2022</a:t>
            </a:r>
          </a:p>
        </p:txBody>
      </p:sp>
    </p:spTree>
    <p:extLst>
      <p:ext uri="{BB962C8B-B14F-4D97-AF65-F5344CB8AC3E}">
        <p14:creationId xmlns:p14="http://schemas.microsoft.com/office/powerpoint/2010/main" val="1674311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170674-8780-04B0-2725-360C720D2F8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46A84F2-A492-8A3D-F0DF-A33DA1E3A7BD}"/>
              </a:ext>
            </a:extLst>
          </p:cNvPr>
          <p:cNvPicPr>
            <a:picLocks noChangeAspect="1"/>
          </p:cNvPicPr>
          <p:nvPr/>
        </p:nvPicPr>
        <p:blipFill>
          <a:blip r:embed="rId2"/>
          <a:stretch>
            <a:fillRect/>
          </a:stretch>
        </p:blipFill>
        <p:spPr>
          <a:xfrm>
            <a:off x="0" y="806559"/>
            <a:ext cx="12165123" cy="5296639"/>
          </a:xfrm>
          <a:prstGeom prst="rect">
            <a:avLst/>
          </a:prstGeom>
        </p:spPr>
      </p:pic>
      <p:sp>
        <p:nvSpPr>
          <p:cNvPr id="4" name="TextBox 3">
            <a:extLst>
              <a:ext uri="{FF2B5EF4-FFF2-40B4-BE49-F238E27FC236}">
                <a16:creationId xmlns:a16="http://schemas.microsoft.com/office/drawing/2014/main" id="{B98A6E14-1E0C-6C30-4BC6-35C2C0C676F3}"/>
              </a:ext>
            </a:extLst>
          </p:cNvPr>
          <p:cNvSpPr txBox="1"/>
          <p:nvPr/>
        </p:nvSpPr>
        <p:spPr>
          <a:xfrm>
            <a:off x="10274573" y="6377738"/>
            <a:ext cx="1690778" cy="276999"/>
          </a:xfrm>
          <a:prstGeom prst="rect">
            <a:avLst/>
          </a:prstGeom>
          <a:noFill/>
        </p:spPr>
        <p:txBody>
          <a:bodyPr wrap="square" rtlCol="0">
            <a:spAutoFit/>
          </a:bodyPr>
          <a:lstStyle/>
          <a:p>
            <a:pPr algn="ctr"/>
            <a:r>
              <a:rPr lang="en-US" sz="1200" dirty="0">
                <a:solidFill>
                  <a:srgbClr val="FFFF00"/>
                </a:solidFill>
              </a:rPr>
              <a:t>Copyright LARC 10/2022</a:t>
            </a:r>
          </a:p>
        </p:txBody>
      </p:sp>
    </p:spTree>
    <p:extLst>
      <p:ext uri="{BB962C8B-B14F-4D97-AF65-F5344CB8AC3E}">
        <p14:creationId xmlns:p14="http://schemas.microsoft.com/office/powerpoint/2010/main" val="1553077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21992-7112-44E3-DAFD-104B5DB1107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522EB2D-A0DB-F8B3-5FF5-02CA539CEA1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6196FBE-B2F4-E8B6-E583-A1C3C07F3FC9}"/>
              </a:ext>
            </a:extLst>
          </p:cNvPr>
          <p:cNvPicPr>
            <a:picLocks noChangeAspect="1"/>
          </p:cNvPicPr>
          <p:nvPr/>
        </p:nvPicPr>
        <p:blipFill>
          <a:blip r:embed="rId2"/>
          <a:stretch>
            <a:fillRect/>
          </a:stretch>
        </p:blipFill>
        <p:spPr>
          <a:xfrm>
            <a:off x="0" y="326043"/>
            <a:ext cx="12192000" cy="6205914"/>
          </a:xfrm>
          <a:prstGeom prst="rect">
            <a:avLst/>
          </a:prstGeom>
        </p:spPr>
      </p:pic>
      <p:sp>
        <p:nvSpPr>
          <p:cNvPr id="4" name="TextBox 3">
            <a:extLst>
              <a:ext uri="{FF2B5EF4-FFF2-40B4-BE49-F238E27FC236}">
                <a16:creationId xmlns:a16="http://schemas.microsoft.com/office/drawing/2014/main" id="{962EEDC4-3EC5-9E42-CB8B-EBA2BAF0418D}"/>
              </a:ext>
            </a:extLst>
          </p:cNvPr>
          <p:cNvSpPr txBox="1"/>
          <p:nvPr/>
        </p:nvSpPr>
        <p:spPr>
          <a:xfrm>
            <a:off x="10274573" y="6377738"/>
            <a:ext cx="1690778" cy="276999"/>
          </a:xfrm>
          <a:prstGeom prst="rect">
            <a:avLst/>
          </a:prstGeom>
          <a:noFill/>
        </p:spPr>
        <p:txBody>
          <a:bodyPr wrap="square" rtlCol="0">
            <a:spAutoFit/>
          </a:bodyPr>
          <a:lstStyle/>
          <a:p>
            <a:pPr algn="ctr"/>
            <a:r>
              <a:rPr lang="en-US" sz="1200" dirty="0">
                <a:solidFill>
                  <a:srgbClr val="FFFF00"/>
                </a:solidFill>
              </a:rPr>
              <a:t>Copyright LARC 10/2022</a:t>
            </a:r>
          </a:p>
        </p:txBody>
      </p:sp>
    </p:spTree>
    <p:extLst>
      <p:ext uri="{BB962C8B-B14F-4D97-AF65-F5344CB8AC3E}">
        <p14:creationId xmlns:p14="http://schemas.microsoft.com/office/powerpoint/2010/main" val="3363227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2478FA3-736D-024F-5D2A-CD363BE328A4}"/>
              </a:ext>
            </a:extLst>
          </p:cNvPr>
          <p:cNvSpPr txBox="1"/>
          <p:nvPr/>
        </p:nvSpPr>
        <p:spPr>
          <a:xfrm>
            <a:off x="10274573" y="6377738"/>
            <a:ext cx="169077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Calibri" panose="020F0502020204030204"/>
                <a:ea typeface="+mn-ea"/>
                <a:cs typeface="+mn-cs"/>
              </a:rPr>
              <a:t>Copyright LARC 09/2022</a:t>
            </a:r>
          </a:p>
        </p:txBody>
      </p:sp>
      <p:sp>
        <p:nvSpPr>
          <p:cNvPr id="7" name="TextBox 6">
            <a:extLst>
              <a:ext uri="{FF2B5EF4-FFF2-40B4-BE49-F238E27FC236}">
                <a16:creationId xmlns:a16="http://schemas.microsoft.com/office/drawing/2014/main" id="{DD6D57B1-0F41-679B-AC51-7D26F140F3B8}"/>
              </a:ext>
            </a:extLst>
          </p:cNvPr>
          <p:cNvSpPr txBox="1"/>
          <p:nvPr/>
        </p:nvSpPr>
        <p:spPr>
          <a:xfrm>
            <a:off x="1" y="145365"/>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LARC Recommended Base Stations and Auxiliary Equipment</a:t>
            </a:r>
          </a:p>
        </p:txBody>
      </p:sp>
      <p:sp>
        <p:nvSpPr>
          <p:cNvPr id="2" name="TextBox 1">
            <a:extLst>
              <a:ext uri="{FF2B5EF4-FFF2-40B4-BE49-F238E27FC236}">
                <a16:creationId xmlns:a16="http://schemas.microsoft.com/office/drawing/2014/main" id="{36BD6DBC-0BE2-06D9-E5C7-7C11326BFE67}"/>
              </a:ext>
            </a:extLst>
          </p:cNvPr>
          <p:cNvSpPr txBox="1"/>
          <p:nvPr/>
        </p:nvSpPr>
        <p:spPr>
          <a:xfrm>
            <a:off x="1486619" y="649406"/>
            <a:ext cx="8117457" cy="156966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Recommended Advanced model</a:t>
            </a:r>
            <a:endParaRPr kumimoji="0" lang="en-US" sz="240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914400" marR="0" lvl="1" indent="-4572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914400" marR="0" lvl="1" indent="-4572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FLEX-6700</a:t>
            </a:r>
          </a:p>
          <a:p>
            <a:pPr marL="1371600" lvl="2" indent="-457200">
              <a:buClr>
                <a:srgbClr val="FFC000"/>
              </a:buClr>
              <a:buFont typeface="Wingdings" panose="05000000000000000000" pitchFamily="2" charset="2"/>
              <a:buChar char="§"/>
              <a:defRPr/>
            </a:pPr>
            <a:r>
              <a:rPr lang="en-US" sz="2400" dirty="0">
                <a:solidFill>
                  <a:prstClr val="white"/>
                </a:solidFill>
                <a:latin typeface="Calibri" panose="020F0502020204030204"/>
              </a:rPr>
              <a:t>The ultimate base station</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06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ECE50B-1445-4145-B9B2-67248591E44F}"/>
              </a:ext>
            </a:extLst>
          </p:cNvPr>
          <p:cNvSpPr>
            <a:spLocks noGrp="1"/>
          </p:cNvSpPr>
          <p:nvPr>
            <p:ph idx="1"/>
          </p:nvPr>
        </p:nvSpPr>
        <p:spPr/>
        <p:txBody>
          <a:bodyPr/>
          <a:lstStyle/>
          <a:p>
            <a:endParaRPr lang="en-US"/>
          </a:p>
        </p:txBody>
      </p:sp>
      <p:sp>
        <p:nvSpPr>
          <p:cNvPr id="4" name="TextBox 3">
            <a:extLst>
              <a:ext uri="{FF2B5EF4-FFF2-40B4-BE49-F238E27FC236}">
                <a16:creationId xmlns:a16="http://schemas.microsoft.com/office/drawing/2014/main" id="{87E7DF91-3686-1B8D-1E3C-413805EB6AD4}"/>
              </a:ext>
            </a:extLst>
          </p:cNvPr>
          <p:cNvSpPr txBox="1"/>
          <p:nvPr/>
        </p:nvSpPr>
        <p:spPr>
          <a:xfrm>
            <a:off x="10274573" y="6377738"/>
            <a:ext cx="1690778" cy="276999"/>
          </a:xfrm>
          <a:prstGeom prst="rect">
            <a:avLst/>
          </a:prstGeom>
          <a:noFill/>
        </p:spPr>
        <p:txBody>
          <a:bodyPr wrap="square" rtlCol="0">
            <a:spAutoFit/>
          </a:bodyPr>
          <a:lstStyle/>
          <a:p>
            <a:pPr algn="ctr"/>
            <a:r>
              <a:rPr lang="en-US" sz="1200" dirty="0">
                <a:solidFill>
                  <a:srgbClr val="FFFF00"/>
                </a:solidFill>
              </a:rPr>
              <a:t>Copyright LARC 10/2022</a:t>
            </a:r>
          </a:p>
        </p:txBody>
      </p:sp>
      <p:pic>
        <p:nvPicPr>
          <p:cNvPr id="6" name="Picture 5">
            <a:extLst>
              <a:ext uri="{FF2B5EF4-FFF2-40B4-BE49-F238E27FC236}">
                <a16:creationId xmlns:a16="http://schemas.microsoft.com/office/drawing/2014/main" id="{D3549ECA-4B05-714F-899D-FFD0F9C526F5}"/>
              </a:ext>
            </a:extLst>
          </p:cNvPr>
          <p:cNvPicPr>
            <a:picLocks noChangeAspect="1"/>
          </p:cNvPicPr>
          <p:nvPr/>
        </p:nvPicPr>
        <p:blipFill>
          <a:blip r:embed="rId2"/>
          <a:stretch>
            <a:fillRect/>
          </a:stretch>
        </p:blipFill>
        <p:spPr>
          <a:xfrm>
            <a:off x="0" y="651076"/>
            <a:ext cx="12192000" cy="5555848"/>
          </a:xfrm>
          <a:prstGeom prst="rect">
            <a:avLst/>
          </a:prstGeom>
        </p:spPr>
      </p:pic>
    </p:spTree>
    <p:extLst>
      <p:ext uri="{BB962C8B-B14F-4D97-AF65-F5344CB8AC3E}">
        <p14:creationId xmlns:p14="http://schemas.microsoft.com/office/powerpoint/2010/main" val="1916104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C82F7B-F173-DDEB-7F67-F07F60EA2B24}"/>
              </a:ext>
            </a:extLst>
          </p:cNvPr>
          <p:cNvPicPr>
            <a:picLocks noChangeAspect="1"/>
          </p:cNvPicPr>
          <p:nvPr/>
        </p:nvPicPr>
        <p:blipFill>
          <a:blip r:embed="rId2"/>
          <a:stretch>
            <a:fillRect/>
          </a:stretch>
        </p:blipFill>
        <p:spPr>
          <a:xfrm>
            <a:off x="2923389" y="0"/>
            <a:ext cx="6102626" cy="6858000"/>
          </a:xfrm>
          <a:prstGeom prst="rect">
            <a:avLst/>
          </a:prstGeom>
        </p:spPr>
      </p:pic>
      <p:sp>
        <p:nvSpPr>
          <p:cNvPr id="6" name="TextBox 5">
            <a:extLst>
              <a:ext uri="{FF2B5EF4-FFF2-40B4-BE49-F238E27FC236}">
                <a16:creationId xmlns:a16="http://schemas.microsoft.com/office/drawing/2014/main" id="{39C4D5AE-E2FA-C60B-D9ED-D0774B9AED9A}"/>
              </a:ext>
            </a:extLst>
          </p:cNvPr>
          <p:cNvSpPr txBox="1"/>
          <p:nvPr/>
        </p:nvSpPr>
        <p:spPr>
          <a:xfrm>
            <a:off x="5999583" y="681037"/>
            <a:ext cx="3498979" cy="3970318"/>
          </a:xfrm>
          <a:prstGeom prst="rect">
            <a:avLst/>
          </a:prstGeom>
          <a:noFill/>
        </p:spPr>
        <p:txBody>
          <a:bodyPr wrap="square" rtlCol="0">
            <a:spAutoFit/>
          </a:bodyPr>
          <a:lstStyle/>
          <a:p>
            <a:r>
              <a:rPr lang="en-US" dirty="0">
                <a:solidFill>
                  <a:srgbClr val="FF0000"/>
                </a:solidFill>
              </a:rPr>
              <a:t>POTA – Indonesia</a:t>
            </a:r>
          </a:p>
          <a:p>
            <a:r>
              <a:rPr lang="en-US" dirty="0">
                <a:solidFill>
                  <a:srgbClr val="FF0000"/>
                </a:solidFill>
              </a:rPr>
              <a:t>D2UY – Angola</a:t>
            </a:r>
          </a:p>
          <a:p>
            <a:r>
              <a:rPr lang="en-US" dirty="0">
                <a:solidFill>
                  <a:srgbClr val="FF0000"/>
                </a:solidFill>
              </a:rPr>
              <a:t>CM8TCL – Cuba</a:t>
            </a:r>
          </a:p>
          <a:p>
            <a:r>
              <a:rPr lang="en-US" dirty="0">
                <a:solidFill>
                  <a:srgbClr val="FF0000"/>
                </a:solidFill>
              </a:rPr>
              <a:t>HA1BF – Hungary</a:t>
            </a:r>
          </a:p>
          <a:p>
            <a:r>
              <a:rPr lang="en-US" dirty="0">
                <a:solidFill>
                  <a:srgbClr val="FF0000"/>
                </a:solidFill>
              </a:rPr>
              <a:t>EA5MM – Spain</a:t>
            </a:r>
          </a:p>
          <a:p>
            <a:r>
              <a:rPr lang="en-US" dirty="0">
                <a:solidFill>
                  <a:srgbClr val="FF0000"/>
                </a:solidFill>
              </a:rPr>
              <a:t>VE3KZT – Canada</a:t>
            </a:r>
          </a:p>
          <a:p>
            <a:r>
              <a:rPr lang="en-US" dirty="0">
                <a:solidFill>
                  <a:srgbClr val="FF0000"/>
                </a:solidFill>
              </a:rPr>
              <a:t>SV4BHA – Greece</a:t>
            </a:r>
          </a:p>
          <a:p>
            <a:r>
              <a:rPr lang="en-US" dirty="0">
                <a:solidFill>
                  <a:srgbClr val="FF0000"/>
                </a:solidFill>
              </a:rPr>
              <a:t>YU7PAA – Serbia</a:t>
            </a:r>
          </a:p>
          <a:p>
            <a:r>
              <a:rPr lang="en-US" dirty="0">
                <a:solidFill>
                  <a:srgbClr val="FF0000"/>
                </a:solidFill>
              </a:rPr>
              <a:t>S57ZS – Slovenia</a:t>
            </a:r>
          </a:p>
          <a:p>
            <a:r>
              <a:rPr lang="en-US" dirty="0">
                <a:solidFill>
                  <a:srgbClr val="FF0000"/>
                </a:solidFill>
              </a:rPr>
              <a:t>DK3ASE – Germany</a:t>
            </a:r>
          </a:p>
          <a:p>
            <a:r>
              <a:rPr lang="en-US" dirty="0">
                <a:solidFill>
                  <a:srgbClr val="FF0000"/>
                </a:solidFill>
              </a:rPr>
              <a:t>F8PDR – France</a:t>
            </a:r>
          </a:p>
          <a:p>
            <a:r>
              <a:rPr lang="en-US" dirty="0">
                <a:solidFill>
                  <a:srgbClr val="FF0000"/>
                </a:solidFill>
              </a:rPr>
              <a:t>PY4KU – Brazil</a:t>
            </a:r>
          </a:p>
          <a:p>
            <a:r>
              <a:rPr lang="en-US" dirty="0">
                <a:solidFill>
                  <a:srgbClr val="FF0000"/>
                </a:solidFill>
              </a:rPr>
              <a:t>9Y4DG – Trinidad &amp; Tobago</a:t>
            </a:r>
          </a:p>
          <a:p>
            <a:r>
              <a:rPr lang="en-US" dirty="0">
                <a:solidFill>
                  <a:srgbClr val="FF0000"/>
                </a:solidFill>
              </a:rPr>
              <a:t>ZL1IRD – New Zealand</a:t>
            </a:r>
          </a:p>
        </p:txBody>
      </p:sp>
      <p:sp>
        <p:nvSpPr>
          <p:cNvPr id="4" name="TextBox 3">
            <a:extLst>
              <a:ext uri="{FF2B5EF4-FFF2-40B4-BE49-F238E27FC236}">
                <a16:creationId xmlns:a16="http://schemas.microsoft.com/office/drawing/2014/main" id="{35DDEDCA-7AC6-394A-23E8-8A27F03D5D78}"/>
              </a:ext>
            </a:extLst>
          </p:cNvPr>
          <p:cNvSpPr txBox="1"/>
          <p:nvPr/>
        </p:nvSpPr>
        <p:spPr>
          <a:xfrm>
            <a:off x="10274573" y="6377738"/>
            <a:ext cx="1690778" cy="276999"/>
          </a:xfrm>
          <a:prstGeom prst="rect">
            <a:avLst/>
          </a:prstGeom>
          <a:noFill/>
        </p:spPr>
        <p:txBody>
          <a:bodyPr wrap="square" rtlCol="0">
            <a:spAutoFit/>
          </a:bodyPr>
          <a:lstStyle/>
          <a:p>
            <a:pPr algn="ctr"/>
            <a:r>
              <a:rPr lang="en-US" sz="1200" dirty="0">
                <a:solidFill>
                  <a:srgbClr val="FFFF00"/>
                </a:solidFill>
              </a:rPr>
              <a:t>Copyright LARC 10/2022</a:t>
            </a:r>
          </a:p>
        </p:txBody>
      </p:sp>
    </p:spTree>
    <p:extLst>
      <p:ext uri="{BB962C8B-B14F-4D97-AF65-F5344CB8AC3E}">
        <p14:creationId xmlns:p14="http://schemas.microsoft.com/office/powerpoint/2010/main" val="2369483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90AA5-F489-4D9A-EB81-B0C7585210B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4FDD5B6-E911-B16D-B87A-4E89B4F2A24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BA33A3D-EAEC-FA06-F61A-8B2CD3F0645F}"/>
              </a:ext>
            </a:extLst>
          </p:cNvPr>
          <p:cNvPicPr>
            <a:picLocks noChangeAspect="1"/>
          </p:cNvPicPr>
          <p:nvPr/>
        </p:nvPicPr>
        <p:blipFill>
          <a:blip r:embed="rId2"/>
          <a:stretch>
            <a:fillRect/>
          </a:stretch>
        </p:blipFill>
        <p:spPr>
          <a:xfrm>
            <a:off x="0" y="116967"/>
            <a:ext cx="12192000" cy="6624066"/>
          </a:xfrm>
          <a:prstGeom prst="rect">
            <a:avLst/>
          </a:prstGeom>
        </p:spPr>
      </p:pic>
      <p:sp>
        <p:nvSpPr>
          <p:cNvPr id="4" name="TextBox 3">
            <a:extLst>
              <a:ext uri="{FF2B5EF4-FFF2-40B4-BE49-F238E27FC236}">
                <a16:creationId xmlns:a16="http://schemas.microsoft.com/office/drawing/2014/main" id="{D84B2468-95B8-4826-554E-EED8B26C6668}"/>
              </a:ext>
            </a:extLst>
          </p:cNvPr>
          <p:cNvSpPr txBox="1"/>
          <p:nvPr/>
        </p:nvSpPr>
        <p:spPr>
          <a:xfrm>
            <a:off x="10274573" y="6377738"/>
            <a:ext cx="1690778" cy="276999"/>
          </a:xfrm>
          <a:prstGeom prst="rect">
            <a:avLst/>
          </a:prstGeom>
          <a:noFill/>
        </p:spPr>
        <p:txBody>
          <a:bodyPr wrap="square" rtlCol="0">
            <a:spAutoFit/>
          </a:bodyPr>
          <a:lstStyle/>
          <a:p>
            <a:pPr algn="ctr"/>
            <a:r>
              <a:rPr lang="en-US" sz="1200" dirty="0">
                <a:solidFill>
                  <a:srgbClr val="FFFF00"/>
                </a:solidFill>
              </a:rPr>
              <a:t>Copyright LARC 10/2022</a:t>
            </a:r>
          </a:p>
        </p:txBody>
      </p:sp>
    </p:spTree>
    <p:extLst>
      <p:ext uri="{BB962C8B-B14F-4D97-AF65-F5344CB8AC3E}">
        <p14:creationId xmlns:p14="http://schemas.microsoft.com/office/powerpoint/2010/main" val="159036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2478FA3-736D-024F-5D2A-CD363BE328A4}"/>
              </a:ext>
            </a:extLst>
          </p:cNvPr>
          <p:cNvSpPr txBox="1"/>
          <p:nvPr/>
        </p:nvSpPr>
        <p:spPr>
          <a:xfrm>
            <a:off x="10274573" y="6377738"/>
            <a:ext cx="169077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Calibri" panose="020F0502020204030204"/>
                <a:ea typeface="+mn-ea"/>
                <a:cs typeface="+mn-cs"/>
              </a:rPr>
              <a:t>Copyright LARC 09/2022</a:t>
            </a:r>
          </a:p>
        </p:txBody>
      </p:sp>
      <p:sp>
        <p:nvSpPr>
          <p:cNvPr id="7" name="TextBox 6">
            <a:extLst>
              <a:ext uri="{FF2B5EF4-FFF2-40B4-BE49-F238E27FC236}">
                <a16:creationId xmlns:a16="http://schemas.microsoft.com/office/drawing/2014/main" id="{DD6D57B1-0F41-679B-AC51-7D26F140F3B8}"/>
              </a:ext>
            </a:extLst>
          </p:cNvPr>
          <p:cNvSpPr txBox="1"/>
          <p:nvPr/>
        </p:nvSpPr>
        <p:spPr>
          <a:xfrm>
            <a:off x="1" y="145365"/>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LARC Recommended HF Base Stations and Auxiliary Equipment</a:t>
            </a:r>
          </a:p>
        </p:txBody>
      </p:sp>
      <p:sp>
        <p:nvSpPr>
          <p:cNvPr id="2" name="TextBox 1">
            <a:extLst>
              <a:ext uri="{FF2B5EF4-FFF2-40B4-BE49-F238E27FC236}">
                <a16:creationId xmlns:a16="http://schemas.microsoft.com/office/drawing/2014/main" id="{36BD6DBC-0BE2-06D9-E5C7-7C11326BFE67}"/>
              </a:ext>
            </a:extLst>
          </p:cNvPr>
          <p:cNvSpPr txBox="1"/>
          <p:nvPr/>
        </p:nvSpPr>
        <p:spPr>
          <a:xfrm>
            <a:off x="1506284" y="1091857"/>
            <a:ext cx="8768289"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We do not recommend that you buy used equipment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We do recommend that you purchase your equipment from an established and reputable company</a:t>
            </a:r>
            <a:r>
              <a:rPr kumimoji="0" lang="en-US" sz="2400" b="1" i="0" u="none" strike="noStrike" kern="1200" cap="none" spc="0" normalizeH="0" baseline="0" noProof="0" dirty="0">
                <a:ln>
                  <a:noFill/>
                </a:ln>
                <a:solidFill>
                  <a:srgbClr val="FF00FF"/>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i.e. no e-bay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255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8233690-0D71-755B-0D57-9B599CD37020}"/>
              </a:ext>
            </a:extLst>
          </p:cNvPr>
          <p:cNvPicPr>
            <a:picLocks noGrp="1" noChangeAspect="1"/>
          </p:cNvPicPr>
          <p:nvPr>
            <p:ph idx="1"/>
          </p:nvPr>
        </p:nvPicPr>
        <p:blipFill>
          <a:blip r:embed="rId2"/>
          <a:stretch>
            <a:fillRect/>
          </a:stretch>
        </p:blipFill>
        <p:spPr>
          <a:xfrm>
            <a:off x="3285733" y="1561839"/>
            <a:ext cx="5620534" cy="3734322"/>
          </a:xfrm>
        </p:spPr>
      </p:pic>
      <p:sp>
        <p:nvSpPr>
          <p:cNvPr id="3" name="TextBox 2">
            <a:extLst>
              <a:ext uri="{FF2B5EF4-FFF2-40B4-BE49-F238E27FC236}">
                <a16:creationId xmlns:a16="http://schemas.microsoft.com/office/drawing/2014/main" id="{B258E5C6-AE75-6E70-8C7E-A73A7735FDC9}"/>
              </a:ext>
            </a:extLst>
          </p:cNvPr>
          <p:cNvSpPr txBox="1"/>
          <p:nvPr/>
        </p:nvSpPr>
        <p:spPr>
          <a:xfrm>
            <a:off x="10274573" y="6377738"/>
            <a:ext cx="1690778" cy="276999"/>
          </a:xfrm>
          <a:prstGeom prst="rect">
            <a:avLst/>
          </a:prstGeom>
          <a:noFill/>
        </p:spPr>
        <p:txBody>
          <a:bodyPr wrap="square" rtlCol="0">
            <a:spAutoFit/>
          </a:bodyPr>
          <a:lstStyle/>
          <a:p>
            <a:pPr algn="ctr"/>
            <a:r>
              <a:rPr lang="en-US" sz="1200" dirty="0">
                <a:solidFill>
                  <a:srgbClr val="FFFF00"/>
                </a:solidFill>
              </a:rPr>
              <a:t>Copyright LARC 10/2022</a:t>
            </a:r>
          </a:p>
        </p:txBody>
      </p:sp>
    </p:spTree>
    <p:extLst>
      <p:ext uri="{BB962C8B-B14F-4D97-AF65-F5344CB8AC3E}">
        <p14:creationId xmlns:p14="http://schemas.microsoft.com/office/powerpoint/2010/main" val="1389350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088B110-5497-C20F-2424-94268B37EE04}"/>
              </a:ext>
            </a:extLst>
          </p:cNvPr>
          <p:cNvPicPr>
            <a:picLocks noGrp="1" noChangeAspect="1"/>
          </p:cNvPicPr>
          <p:nvPr>
            <p:ph idx="1"/>
          </p:nvPr>
        </p:nvPicPr>
        <p:blipFill>
          <a:blip r:embed="rId2"/>
          <a:stretch>
            <a:fillRect/>
          </a:stretch>
        </p:blipFill>
        <p:spPr>
          <a:xfrm>
            <a:off x="2761785" y="1695208"/>
            <a:ext cx="6668430" cy="3467584"/>
          </a:xfrm>
        </p:spPr>
      </p:pic>
      <p:sp>
        <p:nvSpPr>
          <p:cNvPr id="3" name="TextBox 2">
            <a:extLst>
              <a:ext uri="{FF2B5EF4-FFF2-40B4-BE49-F238E27FC236}">
                <a16:creationId xmlns:a16="http://schemas.microsoft.com/office/drawing/2014/main" id="{86B0DE25-34E9-828E-C6D7-CD1AC3E58402}"/>
              </a:ext>
            </a:extLst>
          </p:cNvPr>
          <p:cNvSpPr txBox="1"/>
          <p:nvPr/>
        </p:nvSpPr>
        <p:spPr>
          <a:xfrm>
            <a:off x="10274573" y="6377738"/>
            <a:ext cx="1690778" cy="276999"/>
          </a:xfrm>
          <a:prstGeom prst="rect">
            <a:avLst/>
          </a:prstGeom>
          <a:noFill/>
        </p:spPr>
        <p:txBody>
          <a:bodyPr wrap="square" rtlCol="0">
            <a:spAutoFit/>
          </a:bodyPr>
          <a:lstStyle/>
          <a:p>
            <a:pPr algn="ctr"/>
            <a:r>
              <a:rPr lang="en-US" sz="1200" dirty="0">
                <a:solidFill>
                  <a:srgbClr val="FFFF00"/>
                </a:solidFill>
              </a:rPr>
              <a:t>Copyright LARC 10/2022</a:t>
            </a:r>
          </a:p>
        </p:txBody>
      </p:sp>
    </p:spTree>
    <p:extLst>
      <p:ext uri="{BB962C8B-B14F-4D97-AF65-F5344CB8AC3E}">
        <p14:creationId xmlns:p14="http://schemas.microsoft.com/office/powerpoint/2010/main" val="125901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D6EF0D-127E-1CA0-1E02-DBF3DE351E27}"/>
              </a:ext>
            </a:extLst>
          </p:cNvPr>
          <p:cNvPicPr>
            <a:picLocks noGrp="1" noChangeAspect="1"/>
          </p:cNvPicPr>
          <p:nvPr>
            <p:ph idx="1"/>
          </p:nvPr>
        </p:nvPicPr>
        <p:blipFill>
          <a:blip r:embed="rId2"/>
          <a:stretch>
            <a:fillRect/>
          </a:stretch>
        </p:blipFill>
        <p:spPr>
          <a:xfrm>
            <a:off x="3419101" y="1418944"/>
            <a:ext cx="5353798" cy="4020112"/>
          </a:xfrm>
        </p:spPr>
      </p:pic>
      <p:sp>
        <p:nvSpPr>
          <p:cNvPr id="3" name="TextBox 2">
            <a:extLst>
              <a:ext uri="{FF2B5EF4-FFF2-40B4-BE49-F238E27FC236}">
                <a16:creationId xmlns:a16="http://schemas.microsoft.com/office/drawing/2014/main" id="{541343A1-2A85-0E2F-64ED-67913B91658E}"/>
              </a:ext>
            </a:extLst>
          </p:cNvPr>
          <p:cNvSpPr txBox="1"/>
          <p:nvPr/>
        </p:nvSpPr>
        <p:spPr>
          <a:xfrm>
            <a:off x="10274573" y="6377738"/>
            <a:ext cx="1690778" cy="276999"/>
          </a:xfrm>
          <a:prstGeom prst="rect">
            <a:avLst/>
          </a:prstGeom>
          <a:noFill/>
        </p:spPr>
        <p:txBody>
          <a:bodyPr wrap="square" rtlCol="0">
            <a:spAutoFit/>
          </a:bodyPr>
          <a:lstStyle/>
          <a:p>
            <a:pPr algn="ctr"/>
            <a:r>
              <a:rPr lang="en-US" sz="1200" dirty="0">
                <a:solidFill>
                  <a:srgbClr val="FFFF00"/>
                </a:solidFill>
              </a:rPr>
              <a:t>Copyright LARC 10/2022</a:t>
            </a:r>
          </a:p>
        </p:txBody>
      </p:sp>
    </p:spTree>
    <p:extLst>
      <p:ext uri="{BB962C8B-B14F-4D97-AF65-F5344CB8AC3E}">
        <p14:creationId xmlns:p14="http://schemas.microsoft.com/office/powerpoint/2010/main" val="1293123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96F7848-819A-A1BC-096B-078BB1103811}"/>
              </a:ext>
            </a:extLst>
          </p:cNvPr>
          <p:cNvPicPr>
            <a:picLocks noGrp="1" noChangeAspect="1"/>
          </p:cNvPicPr>
          <p:nvPr>
            <p:ph idx="1"/>
          </p:nvPr>
        </p:nvPicPr>
        <p:blipFill>
          <a:blip r:embed="rId2"/>
          <a:stretch>
            <a:fillRect/>
          </a:stretch>
        </p:blipFill>
        <p:spPr>
          <a:xfrm>
            <a:off x="3228575" y="1666629"/>
            <a:ext cx="5734850" cy="3524742"/>
          </a:xfrm>
        </p:spPr>
      </p:pic>
      <p:sp>
        <p:nvSpPr>
          <p:cNvPr id="3" name="TextBox 2">
            <a:extLst>
              <a:ext uri="{FF2B5EF4-FFF2-40B4-BE49-F238E27FC236}">
                <a16:creationId xmlns:a16="http://schemas.microsoft.com/office/drawing/2014/main" id="{F2744A30-3B5F-F770-477F-6AD6AC5572D4}"/>
              </a:ext>
            </a:extLst>
          </p:cNvPr>
          <p:cNvSpPr txBox="1"/>
          <p:nvPr/>
        </p:nvSpPr>
        <p:spPr>
          <a:xfrm>
            <a:off x="10274573" y="6377738"/>
            <a:ext cx="1690778" cy="276999"/>
          </a:xfrm>
          <a:prstGeom prst="rect">
            <a:avLst/>
          </a:prstGeom>
          <a:noFill/>
        </p:spPr>
        <p:txBody>
          <a:bodyPr wrap="square" rtlCol="0">
            <a:spAutoFit/>
          </a:bodyPr>
          <a:lstStyle/>
          <a:p>
            <a:pPr algn="ctr"/>
            <a:r>
              <a:rPr lang="en-US" sz="1200" dirty="0">
                <a:solidFill>
                  <a:srgbClr val="FFFF00"/>
                </a:solidFill>
              </a:rPr>
              <a:t>Copyright LARC 10/2022</a:t>
            </a:r>
          </a:p>
        </p:txBody>
      </p:sp>
    </p:spTree>
    <p:extLst>
      <p:ext uri="{BB962C8B-B14F-4D97-AF65-F5344CB8AC3E}">
        <p14:creationId xmlns:p14="http://schemas.microsoft.com/office/powerpoint/2010/main" val="2658380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7700AF1-CC22-65C8-1424-EB8BED6DACBF}"/>
              </a:ext>
            </a:extLst>
          </p:cNvPr>
          <p:cNvPicPr>
            <a:picLocks noGrp="1" noChangeAspect="1"/>
          </p:cNvPicPr>
          <p:nvPr>
            <p:ph idx="1"/>
          </p:nvPr>
        </p:nvPicPr>
        <p:blipFill>
          <a:blip r:embed="rId2"/>
          <a:stretch>
            <a:fillRect/>
          </a:stretch>
        </p:blipFill>
        <p:spPr>
          <a:xfrm>
            <a:off x="3257154" y="1676155"/>
            <a:ext cx="5677692" cy="3505690"/>
          </a:xfrm>
        </p:spPr>
      </p:pic>
      <p:sp>
        <p:nvSpPr>
          <p:cNvPr id="3" name="TextBox 2">
            <a:extLst>
              <a:ext uri="{FF2B5EF4-FFF2-40B4-BE49-F238E27FC236}">
                <a16:creationId xmlns:a16="http://schemas.microsoft.com/office/drawing/2014/main" id="{BC498778-D808-829E-2504-37CF78CB0815}"/>
              </a:ext>
            </a:extLst>
          </p:cNvPr>
          <p:cNvSpPr txBox="1"/>
          <p:nvPr/>
        </p:nvSpPr>
        <p:spPr>
          <a:xfrm>
            <a:off x="10274573" y="6377738"/>
            <a:ext cx="1690778" cy="276999"/>
          </a:xfrm>
          <a:prstGeom prst="rect">
            <a:avLst/>
          </a:prstGeom>
          <a:noFill/>
        </p:spPr>
        <p:txBody>
          <a:bodyPr wrap="square" rtlCol="0">
            <a:spAutoFit/>
          </a:bodyPr>
          <a:lstStyle/>
          <a:p>
            <a:pPr algn="ctr"/>
            <a:r>
              <a:rPr lang="en-US" sz="1200" dirty="0">
                <a:solidFill>
                  <a:srgbClr val="FFFF00"/>
                </a:solidFill>
              </a:rPr>
              <a:t>Copyright LARC 10/2022</a:t>
            </a:r>
          </a:p>
        </p:txBody>
      </p:sp>
    </p:spTree>
    <p:extLst>
      <p:ext uri="{BB962C8B-B14F-4D97-AF65-F5344CB8AC3E}">
        <p14:creationId xmlns:p14="http://schemas.microsoft.com/office/powerpoint/2010/main" val="2447256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33811C-06D3-A9BB-9512-01C05F6C5EC9}"/>
              </a:ext>
            </a:extLst>
          </p:cNvPr>
          <p:cNvPicPr>
            <a:picLocks noChangeAspect="1"/>
          </p:cNvPicPr>
          <p:nvPr/>
        </p:nvPicPr>
        <p:blipFill>
          <a:blip r:embed="rId2"/>
          <a:stretch>
            <a:fillRect/>
          </a:stretch>
        </p:blipFill>
        <p:spPr>
          <a:xfrm>
            <a:off x="380202" y="756864"/>
            <a:ext cx="11431596" cy="5344271"/>
          </a:xfrm>
          <a:prstGeom prst="rect">
            <a:avLst/>
          </a:prstGeom>
        </p:spPr>
      </p:pic>
      <p:sp>
        <p:nvSpPr>
          <p:cNvPr id="4" name="TextBox 3">
            <a:extLst>
              <a:ext uri="{FF2B5EF4-FFF2-40B4-BE49-F238E27FC236}">
                <a16:creationId xmlns:a16="http://schemas.microsoft.com/office/drawing/2014/main" id="{29385B6F-E55C-7315-B8A7-E1944D74223A}"/>
              </a:ext>
            </a:extLst>
          </p:cNvPr>
          <p:cNvSpPr txBox="1"/>
          <p:nvPr/>
        </p:nvSpPr>
        <p:spPr>
          <a:xfrm>
            <a:off x="10274573" y="6377738"/>
            <a:ext cx="1690778" cy="276999"/>
          </a:xfrm>
          <a:prstGeom prst="rect">
            <a:avLst/>
          </a:prstGeom>
          <a:noFill/>
        </p:spPr>
        <p:txBody>
          <a:bodyPr wrap="square" rtlCol="0">
            <a:spAutoFit/>
          </a:bodyPr>
          <a:lstStyle/>
          <a:p>
            <a:pPr algn="ctr"/>
            <a:r>
              <a:rPr lang="en-US" sz="1200" dirty="0">
                <a:solidFill>
                  <a:srgbClr val="FFFF00"/>
                </a:solidFill>
              </a:rPr>
              <a:t>Copyright LARC 10/2022</a:t>
            </a:r>
          </a:p>
        </p:txBody>
      </p:sp>
    </p:spTree>
    <p:extLst>
      <p:ext uri="{BB962C8B-B14F-4D97-AF65-F5344CB8AC3E}">
        <p14:creationId xmlns:p14="http://schemas.microsoft.com/office/powerpoint/2010/main" val="148409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1FB5101-66F2-032A-21C1-FB1E8A79C753}"/>
              </a:ext>
            </a:extLst>
          </p:cNvPr>
          <p:cNvPicPr>
            <a:picLocks noGrp="1" noChangeAspect="1"/>
          </p:cNvPicPr>
          <p:nvPr>
            <p:ph idx="1"/>
          </p:nvPr>
        </p:nvPicPr>
        <p:blipFill>
          <a:blip r:embed="rId2"/>
          <a:stretch>
            <a:fillRect/>
          </a:stretch>
        </p:blipFill>
        <p:spPr>
          <a:xfrm>
            <a:off x="387347" y="849746"/>
            <a:ext cx="11417306" cy="5158508"/>
          </a:xfrm>
        </p:spPr>
      </p:pic>
      <p:sp>
        <p:nvSpPr>
          <p:cNvPr id="3" name="TextBox 2">
            <a:extLst>
              <a:ext uri="{FF2B5EF4-FFF2-40B4-BE49-F238E27FC236}">
                <a16:creationId xmlns:a16="http://schemas.microsoft.com/office/drawing/2014/main" id="{009671BC-FB27-AAFD-F110-A42731C6611E}"/>
              </a:ext>
            </a:extLst>
          </p:cNvPr>
          <p:cNvSpPr txBox="1"/>
          <p:nvPr/>
        </p:nvSpPr>
        <p:spPr>
          <a:xfrm>
            <a:off x="10274573" y="6377738"/>
            <a:ext cx="1690778" cy="276999"/>
          </a:xfrm>
          <a:prstGeom prst="rect">
            <a:avLst/>
          </a:prstGeom>
          <a:noFill/>
        </p:spPr>
        <p:txBody>
          <a:bodyPr wrap="square" rtlCol="0">
            <a:spAutoFit/>
          </a:bodyPr>
          <a:lstStyle/>
          <a:p>
            <a:pPr algn="ctr"/>
            <a:r>
              <a:rPr lang="en-US" sz="1200" dirty="0">
                <a:solidFill>
                  <a:srgbClr val="FFFF00"/>
                </a:solidFill>
              </a:rPr>
              <a:t>Copyright LARC 10/2022</a:t>
            </a:r>
          </a:p>
        </p:txBody>
      </p:sp>
    </p:spTree>
    <p:extLst>
      <p:ext uri="{BB962C8B-B14F-4D97-AF65-F5344CB8AC3E}">
        <p14:creationId xmlns:p14="http://schemas.microsoft.com/office/powerpoint/2010/main" val="3502865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28B690E-C6F4-6705-4BF8-555BE141A5B3}"/>
              </a:ext>
            </a:extLst>
          </p:cNvPr>
          <p:cNvPicPr>
            <a:picLocks noGrp="1" noChangeAspect="1"/>
          </p:cNvPicPr>
          <p:nvPr>
            <p:ph idx="1"/>
          </p:nvPr>
        </p:nvPicPr>
        <p:blipFill>
          <a:blip r:embed="rId2"/>
          <a:stretch>
            <a:fillRect/>
          </a:stretch>
        </p:blipFill>
        <p:spPr>
          <a:xfrm>
            <a:off x="358767" y="792588"/>
            <a:ext cx="11474465" cy="5272824"/>
          </a:xfrm>
        </p:spPr>
      </p:pic>
      <p:sp>
        <p:nvSpPr>
          <p:cNvPr id="3" name="TextBox 2">
            <a:extLst>
              <a:ext uri="{FF2B5EF4-FFF2-40B4-BE49-F238E27FC236}">
                <a16:creationId xmlns:a16="http://schemas.microsoft.com/office/drawing/2014/main" id="{79ECC3B7-7D60-C4CD-008C-FCF7184FD193}"/>
              </a:ext>
            </a:extLst>
          </p:cNvPr>
          <p:cNvSpPr txBox="1"/>
          <p:nvPr/>
        </p:nvSpPr>
        <p:spPr>
          <a:xfrm>
            <a:off x="10274573" y="6377738"/>
            <a:ext cx="1690778" cy="276999"/>
          </a:xfrm>
          <a:prstGeom prst="rect">
            <a:avLst/>
          </a:prstGeom>
          <a:noFill/>
        </p:spPr>
        <p:txBody>
          <a:bodyPr wrap="square" rtlCol="0">
            <a:spAutoFit/>
          </a:bodyPr>
          <a:lstStyle/>
          <a:p>
            <a:pPr algn="ctr"/>
            <a:r>
              <a:rPr lang="en-US" sz="1200" dirty="0">
                <a:solidFill>
                  <a:srgbClr val="FFFF00"/>
                </a:solidFill>
              </a:rPr>
              <a:t>Copyright LARC 10/2022</a:t>
            </a:r>
          </a:p>
        </p:txBody>
      </p:sp>
    </p:spTree>
    <p:extLst>
      <p:ext uri="{BB962C8B-B14F-4D97-AF65-F5344CB8AC3E}">
        <p14:creationId xmlns:p14="http://schemas.microsoft.com/office/powerpoint/2010/main" val="15484075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9E859-A2A3-54CB-97D7-4EA3B84F1359}"/>
              </a:ext>
            </a:extLst>
          </p:cNvPr>
          <p:cNvPicPr>
            <a:picLocks noChangeAspect="1"/>
          </p:cNvPicPr>
          <p:nvPr/>
        </p:nvPicPr>
        <p:blipFill>
          <a:blip r:embed="rId2"/>
          <a:stretch>
            <a:fillRect/>
          </a:stretch>
        </p:blipFill>
        <p:spPr>
          <a:xfrm>
            <a:off x="1037519" y="2150090"/>
            <a:ext cx="10116962" cy="2557820"/>
          </a:xfrm>
          <a:prstGeom prst="rect">
            <a:avLst/>
          </a:prstGeom>
        </p:spPr>
      </p:pic>
      <p:sp>
        <p:nvSpPr>
          <p:cNvPr id="4" name="TextBox 3">
            <a:extLst>
              <a:ext uri="{FF2B5EF4-FFF2-40B4-BE49-F238E27FC236}">
                <a16:creationId xmlns:a16="http://schemas.microsoft.com/office/drawing/2014/main" id="{877AC5F2-3DE2-B534-3084-0CD598B67168}"/>
              </a:ext>
            </a:extLst>
          </p:cNvPr>
          <p:cNvSpPr txBox="1"/>
          <p:nvPr/>
        </p:nvSpPr>
        <p:spPr>
          <a:xfrm>
            <a:off x="10274573" y="6377738"/>
            <a:ext cx="1690778" cy="276999"/>
          </a:xfrm>
          <a:prstGeom prst="rect">
            <a:avLst/>
          </a:prstGeom>
          <a:noFill/>
        </p:spPr>
        <p:txBody>
          <a:bodyPr wrap="square" rtlCol="0">
            <a:spAutoFit/>
          </a:bodyPr>
          <a:lstStyle/>
          <a:p>
            <a:pPr algn="ctr"/>
            <a:r>
              <a:rPr lang="en-US" sz="1200" dirty="0">
                <a:solidFill>
                  <a:srgbClr val="FFFF00"/>
                </a:solidFill>
              </a:rPr>
              <a:t>Copyright LARC 10/2022</a:t>
            </a:r>
          </a:p>
        </p:txBody>
      </p:sp>
    </p:spTree>
    <p:extLst>
      <p:ext uri="{BB962C8B-B14F-4D97-AF65-F5344CB8AC3E}">
        <p14:creationId xmlns:p14="http://schemas.microsoft.com/office/powerpoint/2010/main" val="3382274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F16648-2B86-02A9-FE51-0EB73F4F2ED9}"/>
              </a:ext>
            </a:extLst>
          </p:cNvPr>
          <p:cNvPicPr>
            <a:picLocks noChangeAspect="1"/>
          </p:cNvPicPr>
          <p:nvPr/>
        </p:nvPicPr>
        <p:blipFill>
          <a:blip r:embed="rId2"/>
          <a:stretch>
            <a:fillRect/>
          </a:stretch>
        </p:blipFill>
        <p:spPr>
          <a:xfrm>
            <a:off x="3161891" y="1685682"/>
            <a:ext cx="5868218" cy="3486636"/>
          </a:xfrm>
          <a:prstGeom prst="rect">
            <a:avLst/>
          </a:prstGeom>
        </p:spPr>
      </p:pic>
      <p:sp>
        <p:nvSpPr>
          <p:cNvPr id="4" name="TextBox 3">
            <a:extLst>
              <a:ext uri="{FF2B5EF4-FFF2-40B4-BE49-F238E27FC236}">
                <a16:creationId xmlns:a16="http://schemas.microsoft.com/office/drawing/2014/main" id="{7C5D7FE7-B3DF-17F6-15F3-E83C0162DDA3}"/>
              </a:ext>
            </a:extLst>
          </p:cNvPr>
          <p:cNvSpPr txBox="1"/>
          <p:nvPr/>
        </p:nvSpPr>
        <p:spPr>
          <a:xfrm>
            <a:off x="10274573" y="6377738"/>
            <a:ext cx="1690778" cy="276999"/>
          </a:xfrm>
          <a:prstGeom prst="rect">
            <a:avLst/>
          </a:prstGeom>
          <a:noFill/>
        </p:spPr>
        <p:txBody>
          <a:bodyPr wrap="square" rtlCol="0">
            <a:spAutoFit/>
          </a:bodyPr>
          <a:lstStyle/>
          <a:p>
            <a:pPr algn="ctr"/>
            <a:r>
              <a:rPr lang="en-US" sz="1200" dirty="0">
                <a:solidFill>
                  <a:srgbClr val="FFFF00"/>
                </a:solidFill>
              </a:rPr>
              <a:t>Copyright LARC 10/2022</a:t>
            </a:r>
          </a:p>
        </p:txBody>
      </p:sp>
    </p:spTree>
    <p:extLst>
      <p:ext uri="{BB962C8B-B14F-4D97-AF65-F5344CB8AC3E}">
        <p14:creationId xmlns:p14="http://schemas.microsoft.com/office/powerpoint/2010/main" val="2014693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2478FA3-736D-024F-5D2A-CD363BE328A4}"/>
              </a:ext>
            </a:extLst>
          </p:cNvPr>
          <p:cNvSpPr txBox="1"/>
          <p:nvPr/>
        </p:nvSpPr>
        <p:spPr>
          <a:xfrm>
            <a:off x="10274573" y="6377738"/>
            <a:ext cx="169077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Calibri" panose="020F0502020204030204"/>
                <a:ea typeface="+mn-ea"/>
                <a:cs typeface="+mn-cs"/>
              </a:rPr>
              <a:t>Copyright LARC 09/2022</a:t>
            </a:r>
          </a:p>
        </p:txBody>
      </p:sp>
      <p:sp>
        <p:nvSpPr>
          <p:cNvPr id="7" name="TextBox 6">
            <a:extLst>
              <a:ext uri="{FF2B5EF4-FFF2-40B4-BE49-F238E27FC236}">
                <a16:creationId xmlns:a16="http://schemas.microsoft.com/office/drawing/2014/main" id="{DD6D57B1-0F41-679B-AC51-7D26F140F3B8}"/>
              </a:ext>
            </a:extLst>
          </p:cNvPr>
          <p:cNvSpPr txBox="1"/>
          <p:nvPr/>
        </p:nvSpPr>
        <p:spPr>
          <a:xfrm>
            <a:off x="1" y="145365"/>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LARC Recommended HF Base Stations and Auxiliary Equipment</a:t>
            </a:r>
          </a:p>
        </p:txBody>
      </p:sp>
      <p:sp>
        <p:nvSpPr>
          <p:cNvPr id="2" name="TextBox 1">
            <a:extLst>
              <a:ext uri="{FF2B5EF4-FFF2-40B4-BE49-F238E27FC236}">
                <a16:creationId xmlns:a16="http://schemas.microsoft.com/office/drawing/2014/main" id="{36BD6DBC-0BE2-06D9-E5C7-7C11326BFE67}"/>
              </a:ext>
            </a:extLst>
          </p:cNvPr>
          <p:cNvSpPr txBox="1"/>
          <p:nvPr/>
        </p:nvSpPr>
        <p:spPr>
          <a:xfrm>
            <a:off x="1506284" y="1091857"/>
            <a:ext cx="8768289"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We do not recommend that you buy used equipment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We do recommend that you purchase your equipment from an established and reputable company</a:t>
            </a:r>
            <a:r>
              <a:rPr kumimoji="0" lang="en-US" sz="2400" b="1" i="0" u="none" strike="noStrike" kern="1200" cap="none" spc="0" normalizeH="0" baseline="0" noProof="0" dirty="0">
                <a:ln>
                  <a:noFill/>
                </a:ln>
                <a:solidFill>
                  <a:srgbClr val="FF00FF"/>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i.e. no e-bay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This presentation does show web pages from various companies including the listed prices for equipment we are recommending.  This is not meant to endorse the company, but to give you an approximation of the price you can expect pay for the given item.</a:t>
            </a:r>
          </a:p>
        </p:txBody>
      </p:sp>
    </p:spTree>
    <p:extLst>
      <p:ext uri="{BB962C8B-B14F-4D97-AF65-F5344CB8AC3E}">
        <p14:creationId xmlns:p14="http://schemas.microsoft.com/office/powerpoint/2010/main" val="39957217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C9A1EA6-9F8F-0A58-339C-2B1B2FFB0A07}"/>
              </a:ext>
            </a:extLst>
          </p:cNvPr>
          <p:cNvPicPr>
            <a:picLocks noGrp="1" noChangeAspect="1"/>
          </p:cNvPicPr>
          <p:nvPr>
            <p:ph idx="1"/>
          </p:nvPr>
        </p:nvPicPr>
        <p:blipFill>
          <a:blip r:embed="rId2"/>
          <a:stretch>
            <a:fillRect/>
          </a:stretch>
        </p:blipFill>
        <p:spPr>
          <a:xfrm>
            <a:off x="2895153" y="1666629"/>
            <a:ext cx="6401694" cy="3524742"/>
          </a:xfrm>
        </p:spPr>
      </p:pic>
      <p:sp>
        <p:nvSpPr>
          <p:cNvPr id="3" name="TextBox 2">
            <a:extLst>
              <a:ext uri="{FF2B5EF4-FFF2-40B4-BE49-F238E27FC236}">
                <a16:creationId xmlns:a16="http://schemas.microsoft.com/office/drawing/2014/main" id="{7C2F095D-33AE-E723-8F43-D0199B91C838}"/>
              </a:ext>
            </a:extLst>
          </p:cNvPr>
          <p:cNvSpPr txBox="1"/>
          <p:nvPr/>
        </p:nvSpPr>
        <p:spPr>
          <a:xfrm>
            <a:off x="10274573" y="6377738"/>
            <a:ext cx="1690778" cy="276999"/>
          </a:xfrm>
          <a:prstGeom prst="rect">
            <a:avLst/>
          </a:prstGeom>
          <a:noFill/>
        </p:spPr>
        <p:txBody>
          <a:bodyPr wrap="square" rtlCol="0">
            <a:spAutoFit/>
          </a:bodyPr>
          <a:lstStyle/>
          <a:p>
            <a:pPr algn="ctr"/>
            <a:r>
              <a:rPr lang="en-US" sz="1200" dirty="0">
                <a:solidFill>
                  <a:srgbClr val="FFFF00"/>
                </a:solidFill>
              </a:rPr>
              <a:t>Copyright LARC 10/2022</a:t>
            </a:r>
          </a:p>
        </p:txBody>
      </p:sp>
    </p:spTree>
    <p:extLst>
      <p:ext uri="{BB962C8B-B14F-4D97-AF65-F5344CB8AC3E}">
        <p14:creationId xmlns:p14="http://schemas.microsoft.com/office/powerpoint/2010/main" val="12507624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DE1CD08-A5D4-1C4B-41D3-C39BCFB536E7}"/>
              </a:ext>
            </a:extLst>
          </p:cNvPr>
          <p:cNvPicPr>
            <a:picLocks noGrp="1" noChangeAspect="1"/>
          </p:cNvPicPr>
          <p:nvPr>
            <p:ph idx="1"/>
          </p:nvPr>
        </p:nvPicPr>
        <p:blipFill>
          <a:blip r:embed="rId2"/>
          <a:stretch>
            <a:fillRect/>
          </a:stretch>
        </p:blipFill>
        <p:spPr>
          <a:xfrm>
            <a:off x="2895153" y="1685682"/>
            <a:ext cx="6401694" cy="3486636"/>
          </a:xfrm>
        </p:spPr>
      </p:pic>
      <p:sp>
        <p:nvSpPr>
          <p:cNvPr id="3" name="TextBox 2">
            <a:extLst>
              <a:ext uri="{FF2B5EF4-FFF2-40B4-BE49-F238E27FC236}">
                <a16:creationId xmlns:a16="http://schemas.microsoft.com/office/drawing/2014/main" id="{492E1CE8-2BCB-4AE7-040C-A74F91B9BC36}"/>
              </a:ext>
            </a:extLst>
          </p:cNvPr>
          <p:cNvSpPr txBox="1"/>
          <p:nvPr/>
        </p:nvSpPr>
        <p:spPr>
          <a:xfrm>
            <a:off x="10274573" y="6377738"/>
            <a:ext cx="1690778" cy="276999"/>
          </a:xfrm>
          <a:prstGeom prst="rect">
            <a:avLst/>
          </a:prstGeom>
          <a:noFill/>
        </p:spPr>
        <p:txBody>
          <a:bodyPr wrap="square" rtlCol="0">
            <a:spAutoFit/>
          </a:bodyPr>
          <a:lstStyle/>
          <a:p>
            <a:pPr algn="ctr"/>
            <a:r>
              <a:rPr lang="en-US" sz="1200" dirty="0">
                <a:solidFill>
                  <a:srgbClr val="FFFF00"/>
                </a:solidFill>
              </a:rPr>
              <a:t>Copyright LARC 10/2022</a:t>
            </a:r>
          </a:p>
        </p:txBody>
      </p:sp>
    </p:spTree>
    <p:extLst>
      <p:ext uri="{BB962C8B-B14F-4D97-AF65-F5344CB8AC3E}">
        <p14:creationId xmlns:p14="http://schemas.microsoft.com/office/powerpoint/2010/main" val="20107862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C680938-8538-0D0B-3606-5D63558A0196}"/>
              </a:ext>
            </a:extLst>
          </p:cNvPr>
          <p:cNvPicPr>
            <a:picLocks noGrp="1" noChangeAspect="1"/>
          </p:cNvPicPr>
          <p:nvPr>
            <p:ph idx="1"/>
          </p:nvPr>
        </p:nvPicPr>
        <p:blipFill>
          <a:blip r:embed="rId2"/>
          <a:stretch>
            <a:fillRect/>
          </a:stretch>
        </p:blipFill>
        <p:spPr>
          <a:xfrm>
            <a:off x="2857048" y="1695208"/>
            <a:ext cx="6477904" cy="3467584"/>
          </a:xfrm>
        </p:spPr>
      </p:pic>
      <p:sp>
        <p:nvSpPr>
          <p:cNvPr id="3" name="TextBox 2">
            <a:extLst>
              <a:ext uri="{FF2B5EF4-FFF2-40B4-BE49-F238E27FC236}">
                <a16:creationId xmlns:a16="http://schemas.microsoft.com/office/drawing/2014/main" id="{92A34284-BF08-542E-D490-B718E3139812}"/>
              </a:ext>
            </a:extLst>
          </p:cNvPr>
          <p:cNvSpPr txBox="1"/>
          <p:nvPr/>
        </p:nvSpPr>
        <p:spPr>
          <a:xfrm>
            <a:off x="10274573" y="6377738"/>
            <a:ext cx="1690778" cy="276999"/>
          </a:xfrm>
          <a:prstGeom prst="rect">
            <a:avLst/>
          </a:prstGeom>
          <a:noFill/>
        </p:spPr>
        <p:txBody>
          <a:bodyPr wrap="square" rtlCol="0">
            <a:spAutoFit/>
          </a:bodyPr>
          <a:lstStyle/>
          <a:p>
            <a:pPr algn="ctr"/>
            <a:r>
              <a:rPr lang="en-US" sz="1200" dirty="0">
                <a:solidFill>
                  <a:srgbClr val="FFFF00"/>
                </a:solidFill>
              </a:rPr>
              <a:t>Copyright LARC 10/2022</a:t>
            </a:r>
          </a:p>
        </p:txBody>
      </p:sp>
    </p:spTree>
    <p:extLst>
      <p:ext uri="{BB962C8B-B14F-4D97-AF65-F5344CB8AC3E}">
        <p14:creationId xmlns:p14="http://schemas.microsoft.com/office/powerpoint/2010/main" val="24882672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71116-E81E-B66E-4C10-3E79FDEF917B}"/>
              </a:ext>
            </a:extLst>
          </p:cNvPr>
          <p:cNvSpPr>
            <a:spLocks noGrp="1"/>
          </p:cNvSpPr>
          <p:nvPr>
            <p:ph type="title"/>
          </p:nvPr>
        </p:nvSpPr>
        <p:spPr/>
        <p:txBody>
          <a:bodyPr/>
          <a:lstStyle/>
          <a:p>
            <a:pPr algn="ctr"/>
            <a:r>
              <a:rPr lang="en-US" dirty="0">
                <a:solidFill>
                  <a:schemeClr val="bg1"/>
                </a:solidFill>
                <a:latin typeface="+mn-lt"/>
              </a:rPr>
              <a:t>HF Antennas</a:t>
            </a:r>
          </a:p>
        </p:txBody>
      </p:sp>
      <p:sp>
        <p:nvSpPr>
          <p:cNvPr id="4" name="TextBox 3">
            <a:extLst>
              <a:ext uri="{FF2B5EF4-FFF2-40B4-BE49-F238E27FC236}">
                <a16:creationId xmlns:a16="http://schemas.microsoft.com/office/drawing/2014/main" id="{2852F742-88D5-7963-8663-7D57C6E9AD4A}"/>
              </a:ext>
            </a:extLst>
          </p:cNvPr>
          <p:cNvSpPr txBox="1"/>
          <p:nvPr/>
        </p:nvSpPr>
        <p:spPr>
          <a:xfrm>
            <a:off x="10274573" y="6377738"/>
            <a:ext cx="1690778" cy="276999"/>
          </a:xfrm>
          <a:prstGeom prst="rect">
            <a:avLst/>
          </a:prstGeom>
          <a:noFill/>
        </p:spPr>
        <p:txBody>
          <a:bodyPr wrap="square" rtlCol="0">
            <a:spAutoFit/>
          </a:bodyPr>
          <a:lstStyle/>
          <a:p>
            <a:pPr algn="ctr"/>
            <a:r>
              <a:rPr lang="en-US" sz="1200" dirty="0">
                <a:solidFill>
                  <a:srgbClr val="FFFF00"/>
                </a:solidFill>
              </a:rPr>
              <a:t>Copyright LARC 10/2022</a:t>
            </a:r>
          </a:p>
        </p:txBody>
      </p:sp>
    </p:spTree>
    <p:extLst>
      <p:ext uri="{BB962C8B-B14F-4D97-AF65-F5344CB8AC3E}">
        <p14:creationId xmlns:p14="http://schemas.microsoft.com/office/powerpoint/2010/main" val="3018689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71116-E81E-B66E-4C10-3E79FDEF917B}"/>
              </a:ext>
            </a:extLst>
          </p:cNvPr>
          <p:cNvSpPr>
            <a:spLocks noGrp="1"/>
          </p:cNvSpPr>
          <p:nvPr>
            <p:ph type="title"/>
          </p:nvPr>
        </p:nvSpPr>
        <p:spPr>
          <a:xfrm>
            <a:off x="838200" y="457199"/>
            <a:ext cx="10515600" cy="1066801"/>
          </a:xfrm>
        </p:spPr>
        <p:txBody>
          <a:bodyPr>
            <a:normAutofit fontScale="90000"/>
          </a:bodyPr>
          <a:lstStyle/>
          <a:p>
            <a:pPr algn="ctr"/>
            <a:br>
              <a:rPr lang="en-US" dirty="0">
                <a:solidFill>
                  <a:schemeClr val="bg1"/>
                </a:solidFill>
                <a:latin typeface="+mn-lt"/>
              </a:rPr>
            </a:br>
            <a:r>
              <a:rPr lang="en-US" dirty="0">
                <a:solidFill>
                  <a:schemeClr val="bg1"/>
                </a:solidFill>
                <a:latin typeface="+mn-lt"/>
              </a:rPr>
              <a:t>HF Antennas</a:t>
            </a:r>
            <a:br>
              <a:rPr lang="en-US" dirty="0">
                <a:solidFill>
                  <a:schemeClr val="bg1"/>
                </a:solidFill>
                <a:latin typeface="+mn-lt"/>
              </a:rPr>
            </a:br>
            <a:endParaRPr lang="en-US" dirty="0">
              <a:solidFill>
                <a:schemeClr val="bg1"/>
              </a:solidFill>
              <a:latin typeface="+mn-lt"/>
            </a:endParaRPr>
          </a:p>
        </p:txBody>
      </p:sp>
      <p:sp>
        <p:nvSpPr>
          <p:cNvPr id="4" name="TextBox 3">
            <a:extLst>
              <a:ext uri="{FF2B5EF4-FFF2-40B4-BE49-F238E27FC236}">
                <a16:creationId xmlns:a16="http://schemas.microsoft.com/office/drawing/2014/main" id="{2852F742-88D5-7963-8663-7D57C6E9AD4A}"/>
              </a:ext>
            </a:extLst>
          </p:cNvPr>
          <p:cNvSpPr txBox="1"/>
          <p:nvPr/>
        </p:nvSpPr>
        <p:spPr>
          <a:xfrm>
            <a:off x="10274573" y="6377738"/>
            <a:ext cx="1690778" cy="276999"/>
          </a:xfrm>
          <a:prstGeom prst="rect">
            <a:avLst/>
          </a:prstGeom>
          <a:noFill/>
        </p:spPr>
        <p:txBody>
          <a:bodyPr wrap="square" rtlCol="0">
            <a:spAutoFit/>
          </a:bodyPr>
          <a:lstStyle/>
          <a:p>
            <a:pPr algn="ctr"/>
            <a:r>
              <a:rPr lang="en-US" sz="1200" dirty="0">
                <a:solidFill>
                  <a:srgbClr val="FFFF00"/>
                </a:solidFill>
              </a:rPr>
              <a:t>Copyright LARC 10/2022</a:t>
            </a:r>
          </a:p>
        </p:txBody>
      </p:sp>
      <p:sp>
        <p:nvSpPr>
          <p:cNvPr id="5" name="TextBox 4">
            <a:extLst>
              <a:ext uri="{FF2B5EF4-FFF2-40B4-BE49-F238E27FC236}">
                <a16:creationId xmlns:a16="http://schemas.microsoft.com/office/drawing/2014/main" id="{1E6F849B-FCF1-226E-E52B-FBD551E8229A}"/>
              </a:ext>
            </a:extLst>
          </p:cNvPr>
          <p:cNvSpPr txBox="1"/>
          <p:nvPr/>
        </p:nvSpPr>
        <p:spPr>
          <a:xfrm>
            <a:off x="372533" y="2506133"/>
            <a:ext cx="7975600" cy="1323439"/>
          </a:xfrm>
          <a:prstGeom prst="rect">
            <a:avLst/>
          </a:prstGeom>
          <a:noFill/>
        </p:spPr>
        <p:txBody>
          <a:bodyPr wrap="square" rtlCol="0">
            <a:spAutoFit/>
          </a:bodyPr>
          <a:lstStyle/>
          <a:p>
            <a:r>
              <a:rPr lang="en-US" sz="4000" dirty="0">
                <a:solidFill>
                  <a:schemeClr val="bg1"/>
                </a:solidFill>
              </a:rPr>
              <a:t>MAKE YOUR OWN</a:t>
            </a:r>
          </a:p>
          <a:p>
            <a:pPr marL="1028700" lvl="1" indent="-571500">
              <a:buFont typeface="Wingdings" panose="05000000000000000000" pitchFamily="2" charset="2"/>
              <a:buChar char="v"/>
            </a:pPr>
            <a:r>
              <a:rPr lang="en-US" sz="4000" dirty="0">
                <a:solidFill>
                  <a:schemeClr val="bg1"/>
                </a:solidFill>
              </a:rPr>
              <a:t>Dipole or end fed</a:t>
            </a:r>
          </a:p>
        </p:txBody>
      </p:sp>
    </p:spTree>
    <p:extLst>
      <p:ext uri="{BB962C8B-B14F-4D97-AF65-F5344CB8AC3E}">
        <p14:creationId xmlns:p14="http://schemas.microsoft.com/office/powerpoint/2010/main" val="8856915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71116-E81E-B66E-4C10-3E79FDEF917B}"/>
              </a:ext>
            </a:extLst>
          </p:cNvPr>
          <p:cNvSpPr>
            <a:spLocks noGrp="1"/>
          </p:cNvSpPr>
          <p:nvPr>
            <p:ph type="title"/>
          </p:nvPr>
        </p:nvSpPr>
        <p:spPr>
          <a:xfrm>
            <a:off x="838200" y="457199"/>
            <a:ext cx="10515600" cy="1066801"/>
          </a:xfrm>
        </p:spPr>
        <p:txBody>
          <a:bodyPr>
            <a:normAutofit fontScale="90000"/>
          </a:bodyPr>
          <a:lstStyle/>
          <a:p>
            <a:pPr algn="ctr"/>
            <a:br>
              <a:rPr lang="en-US" dirty="0">
                <a:solidFill>
                  <a:schemeClr val="bg1"/>
                </a:solidFill>
                <a:latin typeface="+mn-lt"/>
              </a:rPr>
            </a:br>
            <a:r>
              <a:rPr lang="en-US" dirty="0">
                <a:solidFill>
                  <a:schemeClr val="bg1"/>
                </a:solidFill>
                <a:latin typeface="+mn-lt"/>
              </a:rPr>
              <a:t>HF Antennas</a:t>
            </a:r>
            <a:br>
              <a:rPr lang="en-US" dirty="0">
                <a:solidFill>
                  <a:schemeClr val="bg1"/>
                </a:solidFill>
                <a:latin typeface="+mn-lt"/>
              </a:rPr>
            </a:br>
            <a:endParaRPr lang="en-US" dirty="0">
              <a:solidFill>
                <a:schemeClr val="bg1"/>
              </a:solidFill>
              <a:latin typeface="+mn-lt"/>
            </a:endParaRPr>
          </a:p>
        </p:txBody>
      </p:sp>
      <p:sp>
        <p:nvSpPr>
          <p:cNvPr id="4" name="TextBox 3">
            <a:extLst>
              <a:ext uri="{FF2B5EF4-FFF2-40B4-BE49-F238E27FC236}">
                <a16:creationId xmlns:a16="http://schemas.microsoft.com/office/drawing/2014/main" id="{2852F742-88D5-7963-8663-7D57C6E9AD4A}"/>
              </a:ext>
            </a:extLst>
          </p:cNvPr>
          <p:cNvSpPr txBox="1"/>
          <p:nvPr/>
        </p:nvSpPr>
        <p:spPr>
          <a:xfrm>
            <a:off x="10274573" y="6377738"/>
            <a:ext cx="1690778" cy="276999"/>
          </a:xfrm>
          <a:prstGeom prst="rect">
            <a:avLst/>
          </a:prstGeom>
          <a:noFill/>
        </p:spPr>
        <p:txBody>
          <a:bodyPr wrap="square" rtlCol="0">
            <a:spAutoFit/>
          </a:bodyPr>
          <a:lstStyle/>
          <a:p>
            <a:pPr algn="ctr"/>
            <a:r>
              <a:rPr lang="en-US" sz="1200" dirty="0">
                <a:solidFill>
                  <a:srgbClr val="FFFF00"/>
                </a:solidFill>
              </a:rPr>
              <a:t>Copyright LARC 10/2022</a:t>
            </a:r>
          </a:p>
        </p:txBody>
      </p:sp>
      <p:sp>
        <p:nvSpPr>
          <p:cNvPr id="5" name="TextBox 4">
            <a:extLst>
              <a:ext uri="{FF2B5EF4-FFF2-40B4-BE49-F238E27FC236}">
                <a16:creationId xmlns:a16="http://schemas.microsoft.com/office/drawing/2014/main" id="{1E6F849B-FCF1-226E-E52B-FBD551E8229A}"/>
              </a:ext>
            </a:extLst>
          </p:cNvPr>
          <p:cNvSpPr txBox="1"/>
          <p:nvPr/>
        </p:nvSpPr>
        <p:spPr>
          <a:xfrm>
            <a:off x="372533" y="2506133"/>
            <a:ext cx="7975600" cy="3785652"/>
          </a:xfrm>
          <a:prstGeom prst="rect">
            <a:avLst/>
          </a:prstGeom>
          <a:noFill/>
        </p:spPr>
        <p:txBody>
          <a:bodyPr wrap="square" rtlCol="0">
            <a:spAutoFit/>
          </a:bodyPr>
          <a:lstStyle/>
          <a:p>
            <a:r>
              <a:rPr lang="en-US" sz="4000" dirty="0">
                <a:solidFill>
                  <a:schemeClr val="bg1"/>
                </a:solidFill>
              </a:rPr>
              <a:t>MAKE YOUR OWN</a:t>
            </a:r>
          </a:p>
          <a:p>
            <a:pPr marL="1028700" lvl="1" indent="-571500">
              <a:buFont typeface="Wingdings" panose="05000000000000000000" pitchFamily="2" charset="2"/>
              <a:buChar char="v"/>
            </a:pPr>
            <a:r>
              <a:rPr lang="en-US" sz="4000" dirty="0">
                <a:solidFill>
                  <a:schemeClr val="bg1"/>
                </a:solidFill>
              </a:rPr>
              <a:t>Dipole or end fed</a:t>
            </a:r>
          </a:p>
          <a:p>
            <a:pPr marL="1028700" lvl="1" indent="-571500">
              <a:buFont typeface="Wingdings" panose="05000000000000000000" pitchFamily="2" charset="2"/>
              <a:buChar char="v"/>
            </a:pPr>
            <a:endParaRPr lang="en-US" sz="4000" dirty="0">
              <a:solidFill>
                <a:schemeClr val="bg1"/>
              </a:solidFill>
            </a:endParaRPr>
          </a:p>
          <a:p>
            <a:r>
              <a:rPr lang="en-US" sz="4000" dirty="0">
                <a:solidFill>
                  <a:schemeClr val="bg1"/>
                </a:solidFill>
              </a:rPr>
              <a:t>VERTICAL</a:t>
            </a:r>
          </a:p>
          <a:p>
            <a:pPr marL="1028700" lvl="1" indent="-571500">
              <a:buFont typeface="Wingdings" panose="05000000000000000000" pitchFamily="2" charset="2"/>
              <a:buChar char="v"/>
            </a:pPr>
            <a:r>
              <a:rPr lang="en-US" sz="4000" dirty="0">
                <a:solidFill>
                  <a:schemeClr val="bg1"/>
                </a:solidFill>
              </a:rPr>
              <a:t>Omni Directional</a:t>
            </a:r>
          </a:p>
          <a:p>
            <a:pPr marL="1028700" lvl="1" indent="-571500">
              <a:buFont typeface="Wingdings" panose="05000000000000000000" pitchFamily="2" charset="2"/>
              <a:buChar char="v"/>
            </a:pPr>
            <a:r>
              <a:rPr lang="en-US" sz="4000" dirty="0">
                <a:solidFill>
                  <a:schemeClr val="bg1"/>
                </a:solidFill>
              </a:rPr>
              <a:t>Requires less space</a:t>
            </a:r>
          </a:p>
        </p:txBody>
      </p:sp>
    </p:spTree>
    <p:extLst>
      <p:ext uri="{BB962C8B-B14F-4D97-AF65-F5344CB8AC3E}">
        <p14:creationId xmlns:p14="http://schemas.microsoft.com/office/powerpoint/2010/main" val="30213938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A0B102-EFC7-7408-F1D3-F19A5B9A6D54}"/>
              </a:ext>
            </a:extLst>
          </p:cNvPr>
          <p:cNvSpPr txBox="1"/>
          <p:nvPr/>
        </p:nvSpPr>
        <p:spPr>
          <a:xfrm>
            <a:off x="10274573" y="6377738"/>
            <a:ext cx="1690778" cy="276999"/>
          </a:xfrm>
          <a:prstGeom prst="rect">
            <a:avLst/>
          </a:prstGeom>
          <a:noFill/>
        </p:spPr>
        <p:txBody>
          <a:bodyPr wrap="square" rtlCol="0">
            <a:spAutoFit/>
          </a:bodyPr>
          <a:lstStyle/>
          <a:p>
            <a:pPr algn="ctr"/>
            <a:r>
              <a:rPr lang="en-US" sz="1200" dirty="0">
                <a:solidFill>
                  <a:srgbClr val="FFFF00"/>
                </a:solidFill>
              </a:rPr>
              <a:t>Copyright LARC 10/2022</a:t>
            </a:r>
          </a:p>
        </p:txBody>
      </p:sp>
      <p:pic>
        <p:nvPicPr>
          <p:cNvPr id="6" name="Picture 5">
            <a:extLst>
              <a:ext uri="{FF2B5EF4-FFF2-40B4-BE49-F238E27FC236}">
                <a16:creationId xmlns:a16="http://schemas.microsoft.com/office/drawing/2014/main" id="{05B71A2A-B992-9CF7-2D3A-CE8E045A4D28}"/>
              </a:ext>
            </a:extLst>
          </p:cNvPr>
          <p:cNvPicPr>
            <a:picLocks noChangeAspect="1"/>
          </p:cNvPicPr>
          <p:nvPr/>
        </p:nvPicPr>
        <p:blipFill>
          <a:blip r:embed="rId2"/>
          <a:stretch>
            <a:fillRect/>
          </a:stretch>
        </p:blipFill>
        <p:spPr>
          <a:xfrm>
            <a:off x="0" y="1175852"/>
            <a:ext cx="12192000" cy="4506296"/>
          </a:xfrm>
          <a:prstGeom prst="rect">
            <a:avLst/>
          </a:prstGeom>
        </p:spPr>
      </p:pic>
    </p:spTree>
    <p:extLst>
      <p:ext uri="{BB962C8B-B14F-4D97-AF65-F5344CB8AC3E}">
        <p14:creationId xmlns:p14="http://schemas.microsoft.com/office/powerpoint/2010/main" val="39171578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ECE50B-1445-4145-B9B2-67248591E44F}"/>
              </a:ext>
            </a:extLst>
          </p:cNvPr>
          <p:cNvSpPr>
            <a:spLocks noGrp="1"/>
          </p:cNvSpPr>
          <p:nvPr>
            <p:ph idx="1"/>
          </p:nvPr>
        </p:nvSpPr>
        <p:spPr/>
        <p:txBody>
          <a:bodyPr/>
          <a:lstStyle/>
          <a:p>
            <a:endParaRPr lang="en-US"/>
          </a:p>
        </p:txBody>
      </p:sp>
      <p:sp>
        <p:nvSpPr>
          <p:cNvPr id="4" name="TextBox 3">
            <a:extLst>
              <a:ext uri="{FF2B5EF4-FFF2-40B4-BE49-F238E27FC236}">
                <a16:creationId xmlns:a16="http://schemas.microsoft.com/office/drawing/2014/main" id="{E9CAE737-471E-A97B-6372-F4874DF19009}"/>
              </a:ext>
            </a:extLst>
          </p:cNvPr>
          <p:cNvSpPr txBox="1"/>
          <p:nvPr/>
        </p:nvSpPr>
        <p:spPr>
          <a:xfrm>
            <a:off x="10274573" y="6377738"/>
            <a:ext cx="1690778" cy="276999"/>
          </a:xfrm>
          <a:prstGeom prst="rect">
            <a:avLst/>
          </a:prstGeom>
          <a:noFill/>
        </p:spPr>
        <p:txBody>
          <a:bodyPr wrap="square" rtlCol="0">
            <a:spAutoFit/>
          </a:bodyPr>
          <a:lstStyle/>
          <a:p>
            <a:pPr algn="ctr"/>
            <a:r>
              <a:rPr lang="en-US" sz="1200" dirty="0">
                <a:solidFill>
                  <a:srgbClr val="FFFF00"/>
                </a:solidFill>
              </a:rPr>
              <a:t>Copyright LARC 10/2022</a:t>
            </a:r>
          </a:p>
        </p:txBody>
      </p:sp>
      <p:pic>
        <p:nvPicPr>
          <p:cNvPr id="6" name="Picture 5">
            <a:extLst>
              <a:ext uri="{FF2B5EF4-FFF2-40B4-BE49-F238E27FC236}">
                <a16:creationId xmlns:a16="http://schemas.microsoft.com/office/drawing/2014/main" id="{032BE552-D8C5-3F3B-F64D-BB5633E2B7D4}"/>
              </a:ext>
            </a:extLst>
          </p:cNvPr>
          <p:cNvPicPr>
            <a:picLocks noChangeAspect="1"/>
          </p:cNvPicPr>
          <p:nvPr/>
        </p:nvPicPr>
        <p:blipFill>
          <a:blip r:embed="rId2"/>
          <a:stretch>
            <a:fillRect/>
          </a:stretch>
        </p:blipFill>
        <p:spPr>
          <a:xfrm>
            <a:off x="0" y="567212"/>
            <a:ext cx="12192000" cy="5723575"/>
          </a:xfrm>
          <a:prstGeom prst="rect">
            <a:avLst/>
          </a:prstGeom>
        </p:spPr>
      </p:pic>
    </p:spTree>
    <p:extLst>
      <p:ext uri="{BB962C8B-B14F-4D97-AF65-F5344CB8AC3E}">
        <p14:creationId xmlns:p14="http://schemas.microsoft.com/office/powerpoint/2010/main" val="4681578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ECE50B-1445-4145-B9B2-67248591E44F}"/>
              </a:ext>
            </a:extLst>
          </p:cNvPr>
          <p:cNvSpPr>
            <a:spLocks noGrp="1"/>
          </p:cNvSpPr>
          <p:nvPr>
            <p:ph idx="1"/>
          </p:nvPr>
        </p:nvSpPr>
        <p:spPr>
          <a:xfrm>
            <a:off x="838200" y="5721042"/>
            <a:ext cx="10515600" cy="656696"/>
          </a:xfrm>
        </p:spPr>
        <p:txBody>
          <a:bodyPr/>
          <a:lstStyle/>
          <a:p>
            <a:r>
              <a:rPr lang="en-US" dirty="0">
                <a:solidFill>
                  <a:schemeClr val="bg1"/>
                </a:solidFill>
              </a:rPr>
              <a:t>Night sky – </a:t>
            </a:r>
            <a:r>
              <a:rPr lang="en-US" dirty="0" err="1">
                <a:solidFill>
                  <a:schemeClr val="bg1"/>
                </a:solidFill>
              </a:rPr>
              <a:t>Gudmunsen</a:t>
            </a:r>
            <a:r>
              <a:rPr lang="en-US" dirty="0">
                <a:solidFill>
                  <a:schemeClr val="bg1"/>
                </a:solidFill>
              </a:rPr>
              <a:t> Sandhills Ranch – Near Whitman, Nebraska</a:t>
            </a:r>
          </a:p>
        </p:txBody>
      </p:sp>
      <p:sp>
        <p:nvSpPr>
          <p:cNvPr id="4" name="TextBox 3">
            <a:extLst>
              <a:ext uri="{FF2B5EF4-FFF2-40B4-BE49-F238E27FC236}">
                <a16:creationId xmlns:a16="http://schemas.microsoft.com/office/drawing/2014/main" id="{0799C171-3380-92A2-526C-CDCFB42E1C29}"/>
              </a:ext>
            </a:extLst>
          </p:cNvPr>
          <p:cNvSpPr txBox="1"/>
          <p:nvPr/>
        </p:nvSpPr>
        <p:spPr>
          <a:xfrm>
            <a:off x="10274573" y="6377738"/>
            <a:ext cx="1690778" cy="276999"/>
          </a:xfrm>
          <a:prstGeom prst="rect">
            <a:avLst/>
          </a:prstGeom>
          <a:noFill/>
        </p:spPr>
        <p:txBody>
          <a:bodyPr wrap="square" rtlCol="0">
            <a:spAutoFit/>
          </a:bodyPr>
          <a:lstStyle/>
          <a:p>
            <a:pPr algn="ctr"/>
            <a:r>
              <a:rPr lang="en-US" sz="1200" dirty="0">
                <a:solidFill>
                  <a:srgbClr val="FFFF00"/>
                </a:solidFill>
              </a:rPr>
              <a:t>Copyright LARC 10/2022</a:t>
            </a:r>
          </a:p>
        </p:txBody>
      </p:sp>
    </p:spTree>
    <p:extLst>
      <p:ext uri="{BB962C8B-B14F-4D97-AF65-F5344CB8AC3E}">
        <p14:creationId xmlns:p14="http://schemas.microsoft.com/office/powerpoint/2010/main" val="3337515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2478FA3-736D-024F-5D2A-CD363BE328A4}"/>
              </a:ext>
            </a:extLst>
          </p:cNvPr>
          <p:cNvSpPr txBox="1"/>
          <p:nvPr/>
        </p:nvSpPr>
        <p:spPr>
          <a:xfrm>
            <a:off x="10274573" y="6377738"/>
            <a:ext cx="169077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Calibri" panose="020F0502020204030204"/>
                <a:ea typeface="+mn-ea"/>
                <a:cs typeface="+mn-cs"/>
              </a:rPr>
              <a:t>Copyright LARC 09/2022</a:t>
            </a:r>
          </a:p>
        </p:txBody>
      </p:sp>
      <p:sp>
        <p:nvSpPr>
          <p:cNvPr id="7" name="TextBox 6">
            <a:extLst>
              <a:ext uri="{FF2B5EF4-FFF2-40B4-BE49-F238E27FC236}">
                <a16:creationId xmlns:a16="http://schemas.microsoft.com/office/drawing/2014/main" id="{DD6D57B1-0F41-679B-AC51-7D26F140F3B8}"/>
              </a:ext>
            </a:extLst>
          </p:cNvPr>
          <p:cNvSpPr txBox="1"/>
          <p:nvPr/>
        </p:nvSpPr>
        <p:spPr>
          <a:xfrm>
            <a:off x="1" y="145365"/>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LARC Recommended HF Base Stations and Auxiliary Equipment</a:t>
            </a:r>
          </a:p>
        </p:txBody>
      </p:sp>
      <p:sp>
        <p:nvSpPr>
          <p:cNvPr id="2" name="TextBox 1">
            <a:extLst>
              <a:ext uri="{FF2B5EF4-FFF2-40B4-BE49-F238E27FC236}">
                <a16:creationId xmlns:a16="http://schemas.microsoft.com/office/drawing/2014/main" id="{36BD6DBC-0BE2-06D9-E5C7-7C11326BFE67}"/>
              </a:ext>
            </a:extLst>
          </p:cNvPr>
          <p:cNvSpPr txBox="1"/>
          <p:nvPr/>
        </p:nvSpPr>
        <p:spPr>
          <a:xfrm>
            <a:off x="1476465" y="1101690"/>
            <a:ext cx="9643497"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To qualify for this list items had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Currently be in production and available for purchase</a:t>
            </a:r>
          </a:p>
          <a:p>
            <a:pPr marL="914400" marR="0" lvl="1" indent="-4572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We will not recommend any equipment that is no longer manufactured</a:t>
            </a:r>
            <a:endParaRPr kumimoji="0" lang="en-US" sz="2400" b="1" i="0" u="none" strike="noStrike" kern="1200" cap="none" spc="0" normalizeH="0" baseline="0" noProof="0" dirty="0">
              <a:ln>
                <a:noFill/>
              </a:ln>
              <a:solidFill>
                <a:srgbClr val="FF00FF"/>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9395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2478FA3-736D-024F-5D2A-CD363BE328A4}"/>
              </a:ext>
            </a:extLst>
          </p:cNvPr>
          <p:cNvSpPr txBox="1"/>
          <p:nvPr/>
        </p:nvSpPr>
        <p:spPr>
          <a:xfrm>
            <a:off x="10274573" y="6377738"/>
            <a:ext cx="169077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Calibri" panose="020F0502020204030204"/>
                <a:ea typeface="+mn-ea"/>
                <a:cs typeface="+mn-cs"/>
              </a:rPr>
              <a:t>Copyright LARC 09/2022</a:t>
            </a:r>
          </a:p>
        </p:txBody>
      </p:sp>
      <p:sp>
        <p:nvSpPr>
          <p:cNvPr id="7" name="TextBox 6">
            <a:extLst>
              <a:ext uri="{FF2B5EF4-FFF2-40B4-BE49-F238E27FC236}">
                <a16:creationId xmlns:a16="http://schemas.microsoft.com/office/drawing/2014/main" id="{DD6D57B1-0F41-679B-AC51-7D26F140F3B8}"/>
              </a:ext>
            </a:extLst>
          </p:cNvPr>
          <p:cNvSpPr txBox="1"/>
          <p:nvPr/>
        </p:nvSpPr>
        <p:spPr>
          <a:xfrm>
            <a:off x="1" y="145365"/>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LARC Recommended HF Base Stations and Auxiliary Equipment</a:t>
            </a:r>
          </a:p>
        </p:txBody>
      </p:sp>
      <p:sp>
        <p:nvSpPr>
          <p:cNvPr id="2" name="TextBox 1">
            <a:extLst>
              <a:ext uri="{FF2B5EF4-FFF2-40B4-BE49-F238E27FC236}">
                <a16:creationId xmlns:a16="http://schemas.microsoft.com/office/drawing/2014/main" id="{36BD6DBC-0BE2-06D9-E5C7-7C11326BFE67}"/>
              </a:ext>
            </a:extLst>
          </p:cNvPr>
          <p:cNvSpPr txBox="1"/>
          <p:nvPr/>
        </p:nvSpPr>
        <p:spPr>
          <a:xfrm>
            <a:off x="1476465" y="1101690"/>
            <a:ext cx="9643497"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To qualify for this list items had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Currently be in production and available for purchase</a:t>
            </a:r>
          </a:p>
          <a:p>
            <a:pPr marL="914400" marR="0" lvl="1" indent="-4572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We will not recommend any equipment that is no longer manufactured</a:t>
            </a:r>
          </a:p>
          <a:p>
            <a:pPr marL="457200" marR="0" lvl="0" indent="-4572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Be highly rated by hams (e-ham.net)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34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2478FA3-736D-024F-5D2A-CD363BE328A4}"/>
              </a:ext>
            </a:extLst>
          </p:cNvPr>
          <p:cNvSpPr txBox="1"/>
          <p:nvPr/>
        </p:nvSpPr>
        <p:spPr>
          <a:xfrm>
            <a:off x="10274573" y="6377738"/>
            <a:ext cx="169077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Calibri" panose="020F0502020204030204"/>
                <a:ea typeface="+mn-ea"/>
                <a:cs typeface="+mn-cs"/>
              </a:rPr>
              <a:t>Copyright LARC 09/2022</a:t>
            </a:r>
          </a:p>
        </p:txBody>
      </p:sp>
      <p:sp>
        <p:nvSpPr>
          <p:cNvPr id="7" name="TextBox 6">
            <a:extLst>
              <a:ext uri="{FF2B5EF4-FFF2-40B4-BE49-F238E27FC236}">
                <a16:creationId xmlns:a16="http://schemas.microsoft.com/office/drawing/2014/main" id="{DD6D57B1-0F41-679B-AC51-7D26F140F3B8}"/>
              </a:ext>
            </a:extLst>
          </p:cNvPr>
          <p:cNvSpPr txBox="1"/>
          <p:nvPr/>
        </p:nvSpPr>
        <p:spPr>
          <a:xfrm>
            <a:off x="1" y="145365"/>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LARC Recommended HF Base Stations and Auxiliary Equipment</a:t>
            </a:r>
          </a:p>
        </p:txBody>
      </p:sp>
      <p:sp>
        <p:nvSpPr>
          <p:cNvPr id="2" name="TextBox 1">
            <a:extLst>
              <a:ext uri="{FF2B5EF4-FFF2-40B4-BE49-F238E27FC236}">
                <a16:creationId xmlns:a16="http://schemas.microsoft.com/office/drawing/2014/main" id="{36BD6DBC-0BE2-06D9-E5C7-7C11326BFE67}"/>
              </a:ext>
            </a:extLst>
          </p:cNvPr>
          <p:cNvSpPr txBox="1"/>
          <p:nvPr/>
        </p:nvSpPr>
        <p:spPr>
          <a:xfrm>
            <a:off x="1476465" y="1101690"/>
            <a:ext cx="9643497" cy="46782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To qualify for this list items had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Currently be in production and available for purchase</a:t>
            </a:r>
          </a:p>
          <a:p>
            <a:pPr marL="914400" marR="0" lvl="1" indent="-4572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We will not recommend any equipment that is no longer manufactured</a:t>
            </a:r>
          </a:p>
          <a:p>
            <a:pPr marL="457200" marR="0" lvl="0" indent="-4572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Be highly rated by hams (e-ham.net)</a:t>
            </a:r>
          </a:p>
          <a:p>
            <a:pPr marL="457200" marR="0" lvl="0" indent="-4572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Approved by</a:t>
            </a:r>
          </a:p>
          <a:p>
            <a:pPr marL="914400" marR="0" lvl="1" indent="-4572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Bryan Leavitt W0BCL</a:t>
            </a:r>
          </a:p>
          <a:p>
            <a:pPr marL="914400" marR="0" lvl="1" indent="-4572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James Nelson W0JRN</a:t>
            </a:r>
          </a:p>
          <a:p>
            <a:pPr marL="914400" marR="0" lvl="1" indent="-4572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
                <a:srgbClr val="FF00FF"/>
              </a:buClr>
              <a:buSzPct val="100000"/>
              <a:buFont typeface="Wingdings" panose="05000000000000000000" pitchFamily="2" charset="2"/>
              <a:buChar char="Ø"/>
              <a:tabLst/>
              <a:defRPr/>
            </a:pPr>
            <a:endParaRPr kumimoji="0" lang="en-US" sz="2400" b="1" i="0" u="none" strike="noStrike" kern="1200" cap="none" spc="0" normalizeH="0" baseline="0" noProof="0" dirty="0">
              <a:ln>
                <a:noFill/>
              </a:ln>
              <a:solidFill>
                <a:srgbClr val="FF00FF"/>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7802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2478FA3-736D-024F-5D2A-CD363BE328A4}"/>
              </a:ext>
            </a:extLst>
          </p:cNvPr>
          <p:cNvSpPr txBox="1"/>
          <p:nvPr/>
        </p:nvSpPr>
        <p:spPr>
          <a:xfrm>
            <a:off x="10274573" y="6377738"/>
            <a:ext cx="169077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Calibri" panose="020F0502020204030204"/>
                <a:ea typeface="+mn-ea"/>
                <a:cs typeface="+mn-cs"/>
              </a:rPr>
              <a:t>Copyright LARC 09/2022</a:t>
            </a:r>
          </a:p>
        </p:txBody>
      </p:sp>
      <p:sp>
        <p:nvSpPr>
          <p:cNvPr id="7" name="TextBox 6">
            <a:extLst>
              <a:ext uri="{FF2B5EF4-FFF2-40B4-BE49-F238E27FC236}">
                <a16:creationId xmlns:a16="http://schemas.microsoft.com/office/drawing/2014/main" id="{DD6D57B1-0F41-679B-AC51-7D26F140F3B8}"/>
              </a:ext>
            </a:extLst>
          </p:cNvPr>
          <p:cNvSpPr txBox="1"/>
          <p:nvPr/>
        </p:nvSpPr>
        <p:spPr>
          <a:xfrm>
            <a:off x="1" y="145365"/>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LARC Recommended HF Base Stations and Auxiliary Equipment</a:t>
            </a:r>
          </a:p>
        </p:txBody>
      </p:sp>
      <p:sp>
        <p:nvSpPr>
          <p:cNvPr id="2" name="TextBox 1">
            <a:extLst>
              <a:ext uri="{FF2B5EF4-FFF2-40B4-BE49-F238E27FC236}">
                <a16:creationId xmlns:a16="http://schemas.microsoft.com/office/drawing/2014/main" id="{36BD6DBC-0BE2-06D9-E5C7-7C11326BFE67}"/>
              </a:ext>
            </a:extLst>
          </p:cNvPr>
          <p:cNvSpPr txBox="1"/>
          <p:nvPr/>
        </p:nvSpPr>
        <p:spPr>
          <a:xfrm>
            <a:off x="1486619" y="649406"/>
            <a:ext cx="8787954"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Features</a:t>
            </a:r>
          </a:p>
          <a:p>
            <a:pPr marL="457200" marR="0" lvl="0" indent="-4572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Bands</a:t>
            </a:r>
          </a:p>
        </p:txBody>
      </p:sp>
    </p:spTree>
    <p:extLst>
      <p:ext uri="{BB962C8B-B14F-4D97-AF65-F5344CB8AC3E}">
        <p14:creationId xmlns:p14="http://schemas.microsoft.com/office/powerpoint/2010/main" val="4171863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2478FA3-736D-024F-5D2A-CD363BE328A4}"/>
              </a:ext>
            </a:extLst>
          </p:cNvPr>
          <p:cNvSpPr txBox="1"/>
          <p:nvPr/>
        </p:nvSpPr>
        <p:spPr>
          <a:xfrm>
            <a:off x="10274573" y="6377738"/>
            <a:ext cx="169077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Calibri" panose="020F0502020204030204"/>
                <a:ea typeface="+mn-ea"/>
                <a:cs typeface="+mn-cs"/>
              </a:rPr>
              <a:t>Copyright LARC 09/2022</a:t>
            </a:r>
          </a:p>
        </p:txBody>
      </p:sp>
      <p:sp>
        <p:nvSpPr>
          <p:cNvPr id="7" name="TextBox 6">
            <a:extLst>
              <a:ext uri="{FF2B5EF4-FFF2-40B4-BE49-F238E27FC236}">
                <a16:creationId xmlns:a16="http://schemas.microsoft.com/office/drawing/2014/main" id="{DD6D57B1-0F41-679B-AC51-7D26F140F3B8}"/>
              </a:ext>
            </a:extLst>
          </p:cNvPr>
          <p:cNvSpPr txBox="1"/>
          <p:nvPr/>
        </p:nvSpPr>
        <p:spPr>
          <a:xfrm>
            <a:off x="1" y="145365"/>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LARC Recommended HF Base Stations and Auxiliary Equipment</a:t>
            </a:r>
          </a:p>
        </p:txBody>
      </p:sp>
      <p:sp>
        <p:nvSpPr>
          <p:cNvPr id="2" name="TextBox 1">
            <a:extLst>
              <a:ext uri="{FF2B5EF4-FFF2-40B4-BE49-F238E27FC236}">
                <a16:creationId xmlns:a16="http://schemas.microsoft.com/office/drawing/2014/main" id="{36BD6DBC-0BE2-06D9-E5C7-7C11326BFE67}"/>
              </a:ext>
            </a:extLst>
          </p:cNvPr>
          <p:cNvSpPr txBox="1"/>
          <p:nvPr/>
        </p:nvSpPr>
        <p:spPr>
          <a:xfrm>
            <a:off x="1486619" y="649406"/>
            <a:ext cx="8787954" cy="49552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Features</a:t>
            </a:r>
          </a:p>
          <a:p>
            <a:pPr marL="457200" marR="0" lvl="0" indent="-4572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Bands</a:t>
            </a:r>
          </a:p>
          <a:p>
            <a:pPr marL="457200" marR="0" lvl="0" indent="-4572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lang="en-US" sz="2400" b="1" dirty="0">
                <a:solidFill>
                  <a:srgbClr val="FF0000"/>
                </a:solidFill>
                <a:latin typeface="Calibri" panose="020F0502020204030204"/>
              </a:rPr>
              <a:t>6 Meter	VHF Band</a:t>
            </a:r>
          </a:p>
          <a:p>
            <a:pPr marL="457200" marR="0" lvl="0" indent="-4572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10 Meter</a:t>
            </a:r>
          </a:p>
          <a:p>
            <a:pPr marL="457200" marR="0" lvl="0" indent="-4572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lang="en-US" sz="2400" b="1" dirty="0">
                <a:solidFill>
                  <a:prstClr val="white"/>
                </a:solidFill>
                <a:latin typeface="Calibri" panose="020F0502020204030204"/>
              </a:rPr>
              <a:t>12 Meter</a:t>
            </a:r>
          </a:p>
          <a:p>
            <a:pPr marL="457200" marR="0" lvl="0" indent="-4572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15 Meter</a:t>
            </a:r>
          </a:p>
          <a:p>
            <a:pPr marL="457200" marR="0" lvl="0" indent="-4572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lang="en-US" sz="2400" b="1" dirty="0">
                <a:solidFill>
                  <a:prstClr val="white"/>
                </a:solidFill>
                <a:latin typeface="Calibri" panose="020F0502020204030204"/>
              </a:rPr>
              <a:t>17 Meter</a:t>
            </a:r>
          </a:p>
          <a:p>
            <a:pPr marL="457200" marR="0" lvl="0" indent="-4572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20 Meter</a:t>
            </a:r>
          </a:p>
          <a:p>
            <a:pPr marL="457200" marR="0" lvl="0" indent="-4572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lang="en-US" sz="2400" b="1" dirty="0">
                <a:solidFill>
                  <a:prstClr val="white"/>
                </a:solidFill>
                <a:latin typeface="Calibri" panose="020F0502020204030204"/>
              </a:rPr>
              <a:t>30 Meter</a:t>
            </a:r>
          </a:p>
          <a:p>
            <a:pPr marL="457200" marR="0" lvl="0" indent="-4572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40 Meter</a:t>
            </a:r>
          </a:p>
          <a:p>
            <a:pPr marL="457200" marR="0" lvl="0" indent="-4572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lang="en-US" sz="2400" b="1" dirty="0">
                <a:solidFill>
                  <a:srgbClr val="FF0000"/>
                </a:solidFill>
                <a:latin typeface="Calibri" panose="020F0502020204030204"/>
              </a:rPr>
              <a:t>60 Meter	Very Restricted</a:t>
            </a:r>
          </a:p>
          <a:p>
            <a:pPr marL="457200" marR="0" lvl="0" indent="-4572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75/80 Meter</a:t>
            </a:r>
          </a:p>
          <a:p>
            <a:pPr marL="457200" marR="0" lvl="0" indent="-4572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lang="en-US" sz="2400" b="1" dirty="0">
                <a:solidFill>
                  <a:prstClr val="white"/>
                </a:solidFill>
                <a:latin typeface="Calibri" panose="020F0502020204030204"/>
              </a:rPr>
              <a:t>160 Meter</a:t>
            </a:r>
          </a:p>
        </p:txBody>
      </p:sp>
    </p:spTree>
    <p:extLst>
      <p:ext uri="{BB962C8B-B14F-4D97-AF65-F5344CB8AC3E}">
        <p14:creationId xmlns:p14="http://schemas.microsoft.com/office/powerpoint/2010/main" val="911635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2478FA3-736D-024F-5D2A-CD363BE328A4}"/>
              </a:ext>
            </a:extLst>
          </p:cNvPr>
          <p:cNvSpPr txBox="1"/>
          <p:nvPr/>
        </p:nvSpPr>
        <p:spPr>
          <a:xfrm>
            <a:off x="10274573" y="6377738"/>
            <a:ext cx="169077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Calibri" panose="020F0502020204030204"/>
                <a:ea typeface="+mn-ea"/>
                <a:cs typeface="+mn-cs"/>
              </a:rPr>
              <a:t>Copyright LARC 09/2022</a:t>
            </a:r>
          </a:p>
        </p:txBody>
      </p:sp>
      <p:sp>
        <p:nvSpPr>
          <p:cNvPr id="7" name="TextBox 6">
            <a:extLst>
              <a:ext uri="{FF2B5EF4-FFF2-40B4-BE49-F238E27FC236}">
                <a16:creationId xmlns:a16="http://schemas.microsoft.com/office/drawing/2014/main" id="{DD6D57B1-0F41-679B-AC51-7D26F140F3B8}"/>
              </a:ext>
            </a:extLst>
          </p:cNvPr>
          <p:cNvSpPr txBox="1"/>
          <p:nvPr/>
        </p:nvSpPr>
        <p:spPr>
          <a:xfrm>
            <a:off x="1" y="145365"/>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LARC Recommended Base Stations and Auxiliary Equipment</a:t>
            </a:r>
          </a:p>
        </p:txBody>
      </p:sp>
      <p:sp>
        <p:nvSpPr>
          <p:cNvPr id="2" name="TextBox 1">
            <a:extLst>
              <a:ext uri="{FF2B5EF4-FFF2-40B4-BE49-F238E27FC236}">
                <a16:creationId xmlns:a16="http://schemas.microsoft.com/office/drawing/2014/main" id="{36BD6DBC-0BE2-06D9-E5C7-7C11326BFE67}"/>
              </a:ext>
            </a:extLst>
          </p:cNvPr>
          <p:cNvSpPr txBox="1"/>
          <p:nvPr/>
        </p:nvSpPr>
        <p:spPr>
          <a:xfrm>
            <a:off x="1486619" y="649406"/>
            <a:ext cx="8117457"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MODES</a:t>
            </a:r>
          </a:p>
          <a:p>
            <a:pPr marL="457200" marR="0" lvl="0" indent="-4572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AM</a:t>
            </a:r>
          </a:p>
          <a:p>
            <a:pPr marL="457200" marR="0" lvl="0" indent="-4572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r>
              <a:rPr lang="en-US" sz="2400" b="1" dirty="0">
                <a:solidFill>
                  <a:prstClr val="white"/>
                </a:solidFill>
                <a:latin typeface="Calibri" panose="020F0502020204030204"/>
              </a:rPr>
              <a:t>CW</a:t>
            </a:r>
          </a:p>
          <a:p>
            <a:pPr marL="457200" marR="0" lvl="0" indent="-4572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r>
              <a:rPr lang="en-US" sz="2400" b="1" dirty="0">
                <a:solidFill>
                  <a:prstClr val="white"/>
                </a:solidFill>
                <a:latin typeface="Calibri" panose="020F0502020204030204"/>
              </a:rPr>
              <a:t>Digital</a:t>
            </a:r>
          </a:p>
          <a:p>
            <a:pPr marL="457200" marR="0" lvl="0" indent="-4572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FM</a:t>
            </a:r>
          </a:p>
          <a:p>
            <a:pPr marL="457200" marR="0" lvl="0" indent="-4572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r>
              <a:rPr lang="en-US" sz="2400" b="1" dirty="0">
                <a:solidFill>
                  <a:prstClr val="white"/>
                </a:solidFill>
                <a:latin typeface="Calibri" panose="020F0502020204030204"/>
              </a:rPr>
              <a:t>FSK</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r>
              <a:rPr lang="en-US" sz="2400" b="1" dirty="0">
                <a:solidFill>
                  <a:prstClr val="white"/>
                </a:solidFill>
                <a:latin typeface="Calibri" panose="020F0502020204030204"/>
              </a:rPr>
              <a:t>SSB</a:t>
            </a:r>
          </a:p>
          <a:p>
            <a:pPr marL="457200" marR="0" lvl="0" indent="-4572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Others</a:t>
            </a:r>
          </a:p>
        </p:txBody>
      </p:sp>
    </p:spTree>
    <p:extLst>
      <p:ext uri="{BB962C8B-B14F-4D97-AF65-F5344CB8AC3E}">
        <p14:creationId xmlns:p14="http://schemas.microsoft.com/office/powerpoint/2010/main" val="27040572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2103</TotalTime>
  <Words>621</Words>
  <Application>Microsoft Office PowerPoint</Application>
  <PresentationFormat>Widescreen</PresentationFormat>
  <Paragraphs>147</Paragraphs>
  <Slides>38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HF Antennas</vt:lpstr>
      <vt:lpstr> HF Antennas </vt:lpstr>
      <vt:lpstr> HF Antennas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Bryan Leavitt</dc:creator>
  <cp:lastModifiedBy>Bryan Leavitt</cp:lastModifiedBy>
  <cp:revision>6</cp:revision>
  <dcterms:created xsi:type="dcterms:W3CDTF">2022-10-11T06:38:45Z</dcterms:created>
  <dcterms:modified xsi:type="dcterms:W3CDTF">2022-11-10T02:18:44Z</dcterms:modified>
</cp:coreProperties>
</file>